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handoutMasterIdLst>
    <p:handoutMasterId r:id="rId45"/>
  </p:handoutMasterIdLst>
  <p:sldIdLst>
    <p:sldId id="305" r:id="rId5"/>
    <p:sldId id="306" r:id="rId6"/>
    <p:sldId id="260" r:id="rId7"/>
    <p:sldId id="296" r:id="rId8"/>
    <p:sldId id="269" r:id="rId9"/>
    <p:sldId id="270" r:id="rId10"/>
    <p:sldId id="271" r:id="rId11"/>
    <p:sldId id="272" r:id="rId12"/>
    <p:sldId id="273" r:id="rId13"/>
    <p:sldId id="274" r:id="rId14"/>
    <p:sldId id="275" r:id="rId15"/>
    <p:sldId id="276" r:id="rId16"/>
    <p:sldId id="277" r:id="rId17"/>
    <p:sldId id="278" r:id="rId18"/>
    <p:sldId id="279" r:id="rId19"/>
    <p:sldId id="259" r:id="rId20"/>
    <p:sldId id="294" r:id="rId21"/>
    <p:sldId id="337" r:id="rId22"/>
    <p:sldId id="314" r:id="rId23"/>
    <p:sldId id="319" r:id="rId24"/>
    <p:sldId id="318" r:id="rId25"/>
    <p:sldId id="323" r:id="rId26"/>
    <p:sldId id="335" r:id="rId27"/>
    <p:sldId id="324" r:id="rId28"/>
    <p:sldId id="325" r:id="rId29"/>
    <p:sldId id="320" r:id="rId30"/>
    <p:sldId id="326" r:id="rId31"/>
    <p:sldId id="327" r:id="rId32"/>
    <p:sldId id="330" r:id="rId33"/>
    <p:sldId id="328" r:id="rId34"/>
    <p:sldId id="333" r:id="rId35"/>
    <p:sldId id="332" r:id="rId36"/>
    <p:sldId id="334" r:id="rId37"/>
    <p:sldId id="322" r:id="rId38"/>
    <p:sldId id="331" r:id="rId39"/>
    <p:sldId id="329" r:id="rId40"/>
    <p:sldId id="336" r:id="rId41"/>
    <p:sldId id="310" r:id="rId42"/>
    <p:sldId id="31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7D9"/>
    <a:srgbClr val="93D3D9"/>
    <a:srgbClr val="AAD6FF"/>
    <a:srgbClr val="B2C8CD"/>
    <a:srgbClr val="CCD8D6"/>
    <a:srgbClr val="4F5945"/>
    <a:srgbClr val="73292A"/>
    <a:srgbClr val="7F867A"/>
    <a:srgbClr val="A65B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879" autoAdjust="0"/>
  </p:normalViewPr>
  <p:slideViewPr>
    <p:cSldViewPr snapToGrid="0">
      <p:cViewPr varScale="1">
        <p:scale>
          <a:sx n="109" d="100"/>
          <a:sy n="109" d="100"/>
        </p:scale>
        <p:origin x="498"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10/18/2023</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10/18/2023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4</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16</a:t>
            </a:fld>
            <a:endParaRPr lang="en-US" dirty="0"/>
          </a:p>
        </p:txBody>
      </p:sp>
    </p:spTree>
    <p:extLst>
      <p:ext uri="{BB962C8B-B14F-4D97-AF65-F5344CB8AC3E}">
        <p14:creationId xmlns:p14="http://schemas.microsoft.com/office/powerpoint/2010/main" val="12428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21</a:t>
            </a:fld>
            <a:endParaRPr lang="en-US" dirty="0"/>
          </a:p>
        </p:txBody>
      </p:sp>
    </p:spTree>
    <p:extLst>
      <p:ext uri="{BB962C8B-B14F-4D97-AF65-F5344CB8AC3E}">
        <p14:creationId xmlns:p14="http://schemas.microsoft.com/office/powerpoint/2010/main" val="309776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27</a:t>
            </a:fld>
            <a:endParaRPr lang="en-US" dirty="0"/>
          </a:p>
        </p:txBody>
      </p:sp>
    </p:spTree>
    <p:extLst>
      <p:ext uri="{BB962C8B-B14F-4D97-AF65-F5344CB8AC3E}">
        <p14:creationId xmlns:p14="http://schemas.microsoft.com/office/powerpoint/2010/main" val="782463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1431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 id="2147483669" r:id="rId20"/>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p:txBody>
          <a:bodyPr/>
          <a:lstStyle/>
          <a:p>
            <a:r>
              <a:rPr lang="en-US" dirty="0"/>
              <a:t>Being a Good </a:t>
            </a:r>
            <a:br>
              <a:rPr lang="en-US" dirty="0"/>
            </a:br>
            <a:r>
              <a:rPr lang="en-US" dirty="0"/>
              <a:t>Ancestor</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596384" y="1757219"/>
            <a:ext cx="2999232" cy="438912"/>
          </a:xfrm>
        </p:spPr>
        <p:txBody>
          <a:bodyPr/>
          <a:lstStyle/>
          <a:p>
            <a:r>
              <a:rPr lang="en-US" dirty="0"/>
              <a:t>Leona Prince</a:t>
            </a:r>
          </a:p>
        </p:txBody>
      </p:sp>
    </p:spTree>
    <p:extLst>
      <p:ext uri="{BB962C8B-B14F-4D97-AF65-F5344CB8AC3E}">
        <p14:creationId xmlns:p14="http://schemas.microsoft.com/office/powerpoint/2010/main" val="31771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10</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9" y="849085"/>
            <a:ext cx="11898082" cy="5056685"/>
          </a:xfrm>
          <a:prstGeom prst="rect">
            <a:avLst/>
          </a:prstGeom>
        </p:spPr>
      </p:pic>
    </p:spTree>
    <p:extLst>
      <p:ext uri="{BB962C8B-B14F-4D97-AF65-F5344CB8AC3E}">
        <p14:creationId xmlns:p14="http://schemas.microsoft.com/office/powerpoint/2010/main" val="300679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11</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9" y="849085"/>
            <a:ext cx="11898082" cy="5056684"/>
          </a:xfrm>
          <a:prstGeom prst="rect">
            <a:avLst/>
          </a:prstGeom>
        </p:spPr>
      </p:pic>
    </p:spTree>
    <p:extLst>
      <p:ext uri="{BB962C8B-B14F-4D97-AF65-F5344CB8AC3E}">
        <p14:creationId xmlns:p14="http://schemas.microsoft.com/office/powerpoint/2010/main" val="1454283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12</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247524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13</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338578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14</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3224286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15</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1229136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Connectedness and Reconciliation</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Centering Self and Others</a:t>
            </a:r>
          </a:p>
        </p:txBody>
      </p:sp>
    </p:spTree>
    <p:extLst>
      <p:ext uri="{BB962C8B-B14F-4D97-AF65-F5344CB8AC3E}">
        <p14:creationId xmlns:p14="http://schemas.microsoft.com/office/powerpoint/2010/main" val="3446797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362461" y="471225"/>
            <a:ext cx="6363195" cy="1558182"/>
          </a:xfrm>
        </p:spPr>
        <p:txBody>
          <a:bodyPr>
            <a:normAutofit fontScale="90000"/>
          </a:bodyPr>
          <a:lstStyle/>
          <a:p>
            <a:pPr algn="ctr"/>
            <a:r>
              <a:rPr lang="en-US" dirty="0"/>
              <a:t>Connectedness</a:t>
            </a:r>
            <a:br>
              <a:rPr lang="en-US" dirty="0"/>
            </a:br>
            <a:r>
              <a:rPr lang="en-US" dirty="0"/>
              <a:t>We have scientific proof!</a:t>
            </a:r>
            <a:br>
              <a:rPr lang="en-US" dirty="0"/>
            </a:br>
            <a:r>
              <a:rPr lang="en-US" dirty="0"/>
              <a:t>“Spooky action at a distance”</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C</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17</a:t>
            </a:fld>
            <a:endParaRPr lang="en-US" dirty="0"/>
          </a:p>
        </p:txBody>
      </p:sp>
      <p:pic>
        <p:nvPicPr>
          <p:cNvPr id="18" name="Picture 17">
            <a:extLst>
              <a:ext uri="{FF2B5EF4-FFF2-40B4-BE49-F238E27FC236}">
                <a16:creationId xmlns:a16="http://schemas.microsoft.com/office/drawing/2014/main" id="{7E2DFC8A-BCA9-463B-9FD5-3AC736D530BE}"/>
              </a:ext>
            </a:extLst>
          </p:cNvPr>
          <p:cNvPicPr>
            <a:picLocks noChangeAspect="1"/>
          </p:cNvPicPr>
          <p:nvPr/>
        </p:nvPicPr>
        <p:blipFill>
          <a:blip r:embed="rId3"/>
          <a:stretch>
            <a:fillRect/>
          </a:stretch>
        </p:blipFill>
        <p:spPr>
          <a:xfrm>
            <a:off x="5362461" y="2499875"/>
            <a:ext cx="6373218" cy="3584935"/>
          </a:xfrm>
          <a:prstGeom prst="rect">
            <a:avLst/>
          </a:prstGeom>
        </p:spPr>
      </p:pic>
    </p:spTree>
    <p:extLst>
      <p:ext uri="{BB962C8B-B14F-4D97-AF65-F5344CB8AC3E}">
        <p14:creationId xmlns:p14="http://schemas.microsoft.com/office/powerpoint/2010/main" val="298561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BD5CA-3E00-1A91-84AA-5C5641C9519E}"/>
              </a:ext>
            </a:extLst>
          </p:cNvPr>
          <p:cNvSpPr>
            <a:spLocks noGrp="1"/>
          </p:cNvSpPr>
          <p:nvPr>
            <p:ph type="title"/>
          </p:nvPr>
        </p:nvSpPr>
        <p:spPr/>
        <p:txBody>
          <a:bodyPr>
            <a:noAutofit/>
          </a:bodyPr>
          <a:lstStyle/>
          <a:p>
            <a:r>
              <a:rPr lang="en-US" sz="2000" b="0" i="0" dirty="0">
                <a:solidFill>
                  <a:srgbClr val="040C28"/>
                </a:solidFill>
                <a:effectLst/>
                <a:latin typeface="Google Sans"/>
              </a:rPr>
              <a:t>The award is shared by Alain Aspect, John </a:t>
            </a:r>
            <a:r>
              <a:rPr lang="en-US" sz="2000" b="0" i="0" dirty="0" err="1">
                <a:solidFill>
                  <a:srgbClr val="040C28"/>
                </a:solidFill>
                <a:effectLst/>
                <a:latin typeface="Google Sans"/>
              </a:rPr>
              <a:t>Clauser</a:t>
            </a:r>
            <a:r>
              <a:rPr lang="en-US" sz="2000" b="0" i="0" dirty="0">
                <a:solidFill>
                  <a:srgbClr val="040C28"/>
                </a:solidFill>
                <a:effectLst/>
                <a:latin typeface="Google Sans"/>
              </a:rPr>
              <a:t>, and Anton </a:t>
            </a:r>
            <a:r>
              <a:rPr lang="en-US" sz="2000" b="0" i="0" dirty="0" err="1">
                <a:solidFill>
                  <a:srgbClr val="040C28"/>
                </a:solidFill>
                <a:effectLst/>
                <a:latin typeface="Google Sans"/>
              </a:rPr>
              <a:t>Zeilinger</a:t>
            </a:r>
            <a:r>
              <a:rPr lang="en-US" sz="2000" b="0" i="0" dirty="0">
                <a:solidFill>
                  <a:srgbClr val="202124"/>
                </a:solidFill>
                <a:effectLst/>
                <a:latin typeface="Google Sans"/>
              </a:rPr>
              <a:t>, all of whom showed a mastery of entanglement—a quantum relationship between two particles that can exist over long distances.</a:t>
            </a:r>
            <a:endParaRPr lang="en-CA" sz="2000" dirty="0"/>
          </a:p>
        </p:txBody>
      </p:sp>
      <p:sp>
        <p:nvSpPr>
          <p:cNvPr id="4" name="Footer Placeholder 3">
            <a:extLst>
              <a:ext uri="{FF2B5EF4-FFF2-40B4-BE49-F238E27FC236}">
                <a16:creationId xmlns:a16="http://schemas.microsoft.com/office/drawing/2014/main" id="{434CC254-3001-1234-729A-5E28A2D85FB6}"/>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4B6C1EA3-7A98-A5BE-86E6-A029C9358E3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pic>
        <p:nvPicPr>
          <p:cNvPr id="7" name="Picture 6">
            <a:extLst>
              <a:ext uri="{FF2B5EF4-FFF2-40B4-BE49-F238E27FC236}">
                <a16:creationId xmlns:a16="http://schemas.microsoft.com/office/drawing/2014/main" id="{16D0C34B-6853-FC56-2F1A-1CEAD93181E0}"/>
              </a:ext>
            </a:extLst>
          </p:cNvPr>
          <p:cNvPicPr>
            <a:picLocks noChangeAspect="1"/>
          </p:cNvPicPr>
          <p:nvPr/>
        </p:nvPicPr>
        <p:blipFill>
          <a:blip r:embed="rId2"/>
          <a:stretch>
            <a:fillRect/>
          </a:stretch>
        </p:blipFill>
        <p:spPr>
          <a:xfrm>
            <a:off x="3561996" y="3140949"/>
            <a:ext cx="5068007" cy="3362794"/>
          </a:xfrm>
          <a:prstGeom prst="rect">
            <a:avLst/>
          </a:prstGeom>
        </p:spPr>
      </p:pic>
    </p:spTree>
    <p:extLst>
      <p:ext uri="{BB962C8B-B14F-4D97-AF65-F5344CB8AC3E}">
        <p14:creationId xmlns:p14="http://schemas.microsoft.com/office/powerpoint/2010/main" val="3412970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Autofit/>
          </a:bodyPr>
          <a:lstStyle/>
          <a:p>
            <a:r>
              <a:rPr lang="en-US" sz="2800" dirty="0"/>
              <a:t>Humankind has not woven the web of life. We are but one thread in it. Whatever we do to the web, we do to ourselves. All things are bound together. All things connect.</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dirty="0"/>
              <a:t>Chief Seattle</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1563980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p:txBody>
          <a:bodyPr/>
          <a:lstStyle/>
          <a:p>
            <a:r>
              <a:rPr lang="en-US" dirty="0"/>
              <a:t>Land Acknowledgement</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p:txBody>
          <a:bodyPr/>
          <a:lstStyle/>
          <a:p>
            <a:pPr marL="0" marR="0" lvl="0" indent="0" algn="ctr" defTabSz="914400" rtl="0" eaLnBrk="1" fontAlgn="base" latinLnBrk="0" hangingPunct="1">
              <a:lnSpc>
                <a:spcPct val="100000"/>
              </a:lnSpc>
              <a:spcBef>
                <a:spcPts val="1000"/>
              </a:spcBef>
              <a:spcAft>
                <a:spcPts val="0"/>
              </a:spcAft>
              <a:buClr>
                <a:srgbClr val="73292A"/>
              </a:buClr>
              <a:buSzTx/>
              <a:buFont typeface="Arial" panose="020B0604020202020204" pitchFamily="34" charset="0"/>
              <a:buNone/>
              <a:tabLst/>
              <a:defRPr/>
            </a:pP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Waggus be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winic’l’ehn</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gen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xʷmə</a:t>
            </a:r>
            <a:r>
              <a:rPr kumimoji="0" lang="el-GR" sz="2000" b="0" i="0" u="none" strike="noStrike" kern="1200" cap="none" spc="0" normalizeH="0" baseline="0" noProof="0" dirty="0">
                <a:ln>
                  <a:noFill/>
                </a:ln>
                <a:solidFill>
                  <a:srgbClr val="000000"/>
                </a:solidFill>
                <a:effectLst/>
                <a:uLnTx/>
                <a:uFillTx/>
                <a:latin typeface="Calibri" panose="020F0502020204030204" pitchFamily="34" charset="0"/>
                <a:ea typeface="+mn-ea"/>
              </a:rPr>
              <a:t>θ</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kʷəy̓əm</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Sḵwx̱wú7mesh,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tl’a</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lang="en-CA" b="0" i="0" dirty="0" err="1">
                <a:solidFill>
                  <a:srgbClr val="202124"/>
                </a:solidFill>
                <a:effectLst/>
                <a:latin typeface="Google Sans"/>
              </a:rPr>
              <a:t>səlilwətaɬ</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k’iy</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dzeen</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deyinguht</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whiggisisy’in</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p>
          <a:p>
            <a:pPr marL="0" marR="0" lvl="0" indent="0" algn="ctr" defTabSz="914400" rtl="0" eaLnBrk="1" fontAlgn="base" latinLnBrk="0" hangingPunct="1">
              <a:lnSpc>
                <a:spcPct val="100000"/>
              </a:lnSpc>
              <a:spcBef>
                <a:spcPts val="1000"/>
              </a:spcBef>
              <a:spcAft>
                <a:spcPts val="0"/>
              </a:spcAft>
              <a:buClr>
                <a:srgbClr val="73292A"/>
              </a:buClr>
              <a:buSzTx/>
              <a:buFont typeface="Arial" panose="020B0604020202020204" pitchFamily="34" charset="0"/>
              <a:buNone/>
              <a:tabLst/>
              <a:defRPr/>
            </a:pP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Niwh-tside</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nee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hiba</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yinta</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 </a:t>
            </a:r>
            <a:r>
              <a:rPr kumimoji="0" lang="en-CA" sz="2000" b="0" i="0" u="none" strike="noStrike" kern="1200" cap="none" spc="0" normalizeH="0" baseline="0" noProof="0" dirty="0" err="1">
                <a:ln>
                  <a:noFill/>
                </a:ln>
                <a:solidFill>
                  <a:srgbClr val="000000"/>
                </a:solidFill>
                <a:effectLst/>
                <a:uLnTx/>
                <a:uFillTx/>
                <a:latin typeface="Calibri" panose="020F0502020204030204" pitchFamily="34" charset="0"/>
                <a:ea typeface="+mn-ea"/>
              </a:rPr>
              <a:t>Mesiyh</a:t>
            </a: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endParaRPr>
          </a:p>
          <a:p>
            <a:pPr marL="0" marR="0" lvl="0" indent="0" algn="ctr" defTabSz="914400" rtl="0" eaLnBrk="1" fontAlgn="base" latinLnBrk="0" hangingPunct="1">
              <a:lnSpc>
                <a:spcPct val="100000"/>
              </a:lnSpc>
              <a:spcBef>
                <a:spcPts val="1000"/>
              </a:spcBef>
              <a:spcAft>
                <a:spcPts val="0"/>
              </a:spcAft>
              <a:buClr>
                <a:srgbClr val="73292A"/>
              </a:buClr>
              <a:buSzTx/>
              <a:buFont typeface="Arial" panose="020B0604020202020204" pitchFamily="34" charset="0"/>
              <a:buNone/>
              <a:tabLst/>
              <a:defRPr/>
            </a:pP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I respectfully acknowledge the land we are on today, the land of the Musqueam, Squamish and Tsleil-Waututh peoples.</a:t>
            </a:r>
          </a:p>
          <a:p>
            <a:pPr marL="0" marR="0" lvl="0" indent="0" algn="ctr" defTabSz="914400" rtl="0" eaLnBrk="1" fontAlgn="base" latinLnBrk="0" hangingPunct="1">
              <a:lnSpc>
                <a:spcPct val="100000"/>
              </a:lnSpc>
              <a:spcBef>
                <a:spcPts val="1000"/>
              </a:spcBef>
              <a:spcAft>
                <a:spcPts val="0"/>
              </a:spcAft>
              <a:buClr>
                <a:srgbClr val="73292A"/>
              </a:buClr>
              <a:buSzTx/>
              <a:buFont typeface="Arial" panose="020B0604020202020204" pitchFamily="34" charset="0"/>
              <a:buNone/>
              <a:tabLst/>
              <a:defRPr/>
            </a:pPr>
            <a:r>
              <a:rPr kumimoji="0" lang="en-CA" sz="2000" b="0" i="0" u="none" strike="noStrike" kern="1200" cap="none" spc="0" normalizeH="0" baseline="0" noProof="0" dirty="0">
                <a:ln>
                  <a:noFill/>
                </a:ln>
                <a:solidFill>
                  <a:srgbClr val="000000"/>
                </a:solidFill>
                <a:effectLst/>
                <a:uLnTx/>
                <a:uFillTx/>
                <a:latin typeface="Calibri" panose="020F0502020204030204" pitchFamily="34" charset="0"/>
                <a:ea typeface="+mn-ea"/>
              </a:rPr>
              <a:t>This is the land of their Ancestors. Thank you.</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endParaRPr>
          </a:p>
          <a:p>
            <a:endParaRPr lang="en-US" dirty="0"/>
          </a:p>
        </p:txBody>
      </p:sp>
      <p:sp>
        <p:nvSpPr>
          <p:cNvPr id="4" name="Footer Placeholder 3">
            <a:extLst>
              <a:ext uri="{FF2B5EF4-FFF2-40B4-BE49-F238E27FC236}">
                <a16:creationId xmlns:a16="http://schemas.microsoft.com/office/drawing/2014/main" id="{A3609A75-5E9A-C165-5A1D-764F9E96B722}"/>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1732999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362461" y="2361733"/>
            <a:ext cx="6363195" cy="1558182"/>
          </a:xfrm>
        </p:spPr>
        <p:txBody>
          <a:bodyPr>
            <a:normAutofit fontScale="90000"/>
          </a:bodyPr>
          <a:lstStyle/>
          <a:p>
            <a:pPr algn="ctr"/>
            <a:r>
              <a:rPr lang="en-US" sz="8000" dirty="0"/>
              <a:t>Waggus</a:t>
            </a:r>
            <a:br>
              <a:rPr lang="en-US" dirty="0"/>
            </a:br>
            <a:r>
              <a:rPr lang="en-US" dirty="0"/>
              <a:t>Loosely translated in both Nedut’en and Wet’suwet’en it means Respect.</a:t>
            </a:r>
            <a:br>
              <a:rPr lang="en-US" dirty="0"/>
            </a:br>
            <a:br>
              <a:rPr lang="en-US" dirty="0"/>
            </a:br>
            <a:r>
              <a:rPr lang="en-US" dirty="0"/>
              <a:t>In what ways do you show respect to yourself daily? </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W</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33870785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Connection to Self</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The Importance of Identity</a:t>
            </a:r>
          </a:p>
        </p:txBody>
      </p:sp>
    </p:spTree>
    <p:extLst>
      <p:ext uri="{BB962C8B-B14F-4D97-AF65-F5344CB8AC3E}">
        <p14:creationId xmlns:p14="http://schemas.microsoft.com/office/powerpoint/2010/main" val="1452804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22</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2201118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28B57E-31B7-3659-BE38-D6A8B9D623F3}"/>
              </a:ext>
            </a:extLst>
          </p:cNvPr>
          <p:cNvSpPr>
            <a:spLocks noGrp="1"/>
          </p:cNvSpPr>
          <p:nvPr>
            <p:ph type="title"/>
          </p:nvPr>
        </p:nvSpPr>
        <p:spPr>
          <a:xfrm>
            <a:off x="1748028" y="1389888"/>
            <a:ext cx="8695944" cy="1325880"/>
          </a:xfrm>
        </p:spPr>
        <p:txBody>
          <a:bodyPr anchor="ctr">
            <a:normAutofit/>
          </a:bodyPr>
          <a:lstStyle/>
          <a:p>
            <a:r>
              <a:rPr lang="en-US" sz="2800"/>
              <a:t>Our sense of self-identity shapes every aspect of our lives, from influencing the way we think to determining our </a:t>
            </a:r>
            <a:r>
              <a:rPr lang="en-US" sz="2800" err="1"/>
              <a:t>behaviour</a:t>
            </a:r>
            <a:r>
              <a:rPr lang="en-US" sz="2800"/>
              <a:t> in social situations.</a:t>
            </a:r>
            <a:endParaRPr lang="en-CA" sz="2800"/>
          </a:p>
        </p:txBody>
      </p:sp>
      <p:pic>
        <p:nvPicPr>
          <p:cNvPr id="5" name="Picture 4">
            <a:extLst>
              <a:ext uri="{FF2B5EF4-FFF2-40B4-BE49-F238E27FC236}">
                <a16:creationId xmlns:a16="http://schemas.microsoft.com/office/drawing/2014/main" id="{2B458601-9361-757E-8137-E20F372BB3F3}"/>
              </a:ext>
            </a:extLst>
          </p:cNvPr>
          <p:cNvPicPr>
            <a:picLocks noChangeAspect="1"/>
          </p:cNvPicPr>
          <p:nvPr/>
        </p:nvPicPr>
        <p:blipFill rotWithShape="1">
          <a:blip r:embed="rId2"/>
          <a:srcRect t="19041" r="-2" b="19039"/>
          <a:stretch/>
        </p:blipFill>
        <p:spPr>
          <a:xfrm>
            <a:off x="2223516" y="2651760"/>
            <a:ext cx="7744968" cy="2697480"/>
          </a:xfrm>
          <a:prstGeom prst="rect">
            <a:avLst/>
          </a:prstGeom>
          <a:noFill/>
        </p:spPr>
      </p:pic>
      <p:sp>
        <p:nvSpPr>
          <p:cNvPr id="11" name="Slide Number Placeholder 4">
            <a:extLst>
              <a:ext uri="{FF2B5EF4-FFF2-40B4-BE49-F238E27FC236}">
                <a16:creationId xmlns:a16="http://schemas.microsoft.com/office/drawing/2014/main" id="{48F46408-DD3E-9A51-9401-6685384C0FED}"/>
              </a:ext>
            </a:extLst>
          </p:cNvPr>
          <p:cNvSpPr>
            <a:spLocks noGrp="1"/>
          </p:cNvSpPr>
          <p:nvPr>
            <p:ph type="sldNum" sz="quarter" idx="11"/>
          </p:nvPr>
        </p:nvSpPr>
        <p:spPr>
          <a:xfrm>
            <a:off x="9208008" y="6356350"/>
            <a:ext cx="2743200" cy="365125"/>
          </a:xfrm>
        </p:spPr>
        <p:txBody>
          <a:bodyPr anchor="ctr">
            <a:normAutofit/>
          </a:bodyPr>
          <a:lstStyle/>
          <a:p>
            <a:pPr>
              <a:spcAft>
                <a:spcPts val="600"/>
              </a:spcAft>
            </a:pPr>
            <a:fld id="{294A09A9-5501-47C1-A89A-A340965A2BE2}" type="slidenum">
              <a:rPr lang="en-US" smtClean="0"/>
              <a:pPr>
                <a:spcAft>
                  <a:spcPts val="600"/>
                </a:spcAft>
              </a:pPr>
              <a:t>23</a:t>
            </a:fld>
            <a:endParaRPr lang="en-US"/>
          </a:p>
        </p:txBody>
      </p:sp>
    </p:spTree>
    <p:extLst>
      <p:ext uri="{BB962C8B-B14F-4D97-AF65-F5344CB8AC3E}">
        <p14:creationId xmlns:p14="http://schemas.microsoft.com/office/powerpoint/2010/main" val="3084440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0A6B40-683B-4B86-9F15-DD64C380C831}"/>
              </a:ext>
            </a:extLst>
          </p:cNvPr>
          <p:cNvSpPr>
            <a:spLocks noGrp="1"/>
          </p:cNvSpPr>
          <p:nvPr>
            <p:ph type="sldNum" sz="quarter" idx="12"/>
          </p:nvPr>
        </p:nvSpPr>
        <p:spPr/>
        <p:txBody>
          <a:bodyPr/>
          <a:lstStyle/>
          <a:p>
            <a:fld id="{294A09A9-5501-47C1-A89A-A340965A2BE2}" type="slidenum">
              <a:rPr lang="en-US" smtClean="0"/>
              <a:t>24</a:t>
            </a:fld>
            <a:endParaRPr lang="en-US" dirty="0"/>
          </a:p>
        </p:txBody>
      </p:sp>
      <p:pic>
        <p:nvPicPr>
          <p:cNvPr id="5" name="Picture 4">
            <a:extLst>
              <a:ext uri="{FF2B5EF4-FFF2-40B4-BE49-F238E27FC236}">
                <a16:creationId xmlns:a16="http://schemas.microsoft.com/office/drawing/2014/main" id="{594F09D1-C743-4E73-B445-473A2553BE43}"/>
              </a:ext>
            </a:extLst>
          </p:cNvPr>
          <p:cNvPicPr>
            <a:picLocks noChangeAspect="1"/>
          </p:cNvPicPr>
          <p:nvPr/>
        </p:nvPicPr>
        <p:blipFill>
          <a:blip r:embed="rId2"/>
          <a:stretch>
            <a:fillRect/>
          </a:stretch>
        </p:blipFill>
        <p:spPr>
          <a:xfrm>
            <a:off x="2071226" y="393925"/>
            <a:ext cx="8049547" cy="6070150"/>
          </a:xfrm>
          <a:prstGeom prst="rect">
            <a:avLst/>
          </a:prstGeom>
        </p:spPr>
      </p:pic>
    </p:spTree>
    <p:extLst>
      <p:ext uri="{BB962C8B-B14F-4D97-AF65-F5344CB8AC3E}">
        <p14:creationId xmlns:p14="http://schemas.microsoft.com/office/powerpoint/2010/main" val="111241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5362461" y="2361733"/>
            <a:ext cx="6363195" cy="1558182"/>
          </a:xfrm>
        </p:spPr>
        <p:txBody>
          <a:bodyPr>
            <a:normAutofit fontScale="90000"/>
          </a:bodyPr>
          <a:lstStyle/>
          <a:p>
            <a:pPr algn="ctr"/>
            <a:r>
              <a:rPr lang="en-US" sz="8000" dirty="0"/>
              <a:t>Privilege</a:t>
            </a:r>
            <a:br>
              <a:rPr lang="en-US" dirty="0"/>
            </a:br>
            <a:br>
              <a:rPr lang="en-US" dirty="0"/>
            </a:br>
            <a:r>
              <a:rPr lang="en-US" sz="3600" dirty="0"/>
              <a:t>One of the ways in which privilege exists is cultural privilege.</a:t>
            </a:r>
            <a:br>
              <a:rPr lang="en-US" sz="3600" dirty="0"/>
            </a:br>
            <a:br>
              <a:rPr lang="en-US" sz="3600" dirty="0"/>
            </a:br>
            <a:r>
              <a:rPr lang="en-US" sz="3600" dirty="0"/>
              <a:t>I define it as, “those with cultural privilege are individuals who are raised in community and have a personal understanding language, traditional Knowledge, and practices.</a:t>
            </a:r>
            <a:endParaRPr lang="en-US" dirty="0"/>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P</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3001638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Autofit/>
          </a:bodyPr>
          <a:lstStyle/>
          <a:p>
            <a:r>
              <a:rPr lang="en-US" dirty="0"/>
              <a:t>Reconciliation is a decision that you take in your heart.</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dirty="0"/>
              <a:t>Ingrid Betancourt</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2700799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lstStyle/>
          <a:p>
            <a:r>
              <a:rPr lang="en-US" dirty="0"/>
              <a:t>Connection to Others</a:t>
            </a:r>
          </a:p>
        </p:txBody>
      </p:sp>
      <p:sp>
        <p:nvSpPr>
          <p:cNvPr id="4" name="Text Placeholder 3">
            <a:extLst>
              <a:ext uri="{FF2B5EF4-FFF2-40B4-BE49-F238E27FC236}">
                <a16:creationId xmlns:a16="http://schemas.microsoft.com/office/drawing/2014/main" id="{D51A6D85-3837-435F-A342-5A3F98172B12}"/>
              </a:ext>
            </a:extLst>
          </p:cNvPr>
          <p:cNvSpPr>
            <a:spLocks noGrp="1"/>
          </p:cNvSpPr>
          <p:nvPr>
            <p:ph type="body" idx="1"/>
          </p:nvPr>
        </p:nvSpPr>
        <p:spPr/>
        <p:txBody>
          <a:bodyPr/>
          <a:lstStyle/>
          <a:p>
            <a:r>
              <a:rPr lang="en-US" dirty="0"/>
              <a:t>The Importance of Listening</a:t>
            </a:r>
          </a:p>
        </p:txBody>
      </p:sp>
    </p:spTree>
    <p:extLst>
      <p:ext uri="{BB962C8B-B14F-4D97-AF65-F5344CB8AC3E}">
        <p14:creationId xmlns:p14="http://schemas.microsoft.com/office/powerpoint/2010/main" val="3289993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28</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9" y="849085"/>
            <a:ext cx="11898082" cy="5056684"/>
          </a:xfrm>
          <a:prstGeom prst="rect">
            <a:avLst/>
          </a:prstGeom>
        </p:spPr>
      </p:pic>
    </p:spTree>
    <p:extLst>
      <p:ext uri="{BB962C8B-B14F-4D97-AF65-F5344CB8AC3E}">
        <p14:creationId xmlns:p14="http://schemas.microsoft.com/office/powerpoint/2010/main" val="563588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0984BF-20BF-85F5-231E-464195CCBF1A}"/>
              </a:ext>
            </a:extLst>
          </p:cNvPr>
          <p:cNvSpPr>
            <a:spLocks noGrp="1"/>
          </p:cNvSpPr>
          <p:nvPr>
            <p:ph type="title"/>
          </p:nvPr>
        </p:nvSpPr>
        <p:spPr>
          <a:xfrm>
            <a:off x="1472184" y="2889504"/>
            <a:ext cx="2852928" cy="1088136"/>
          </a:xfrm>
        </p:spPr>
        <p:txBody>
          <a:bodyPr/>
          <a:lstStyle/>
          <a:p>
            <a:r>
              <a:rPr lang="en-US" dirty="0"/>
              <a:t>Sept News</a:t>
            </a:r>
          </a:p>
        </p:txBody>
      </p:sp>
      <p:pic>
        <p:nvPicPr>
          <p:cNvPr id="5" name="Picture 4">
            <a:extLst>
              <a:ext uri="{FF2B5EF4-FFF2-40B4-BE49-F238E27FC236}">
                <a16:creationId xmlns:a16="http://schemas.microsoft.com/office/drawing/2014/main" id="{210C8896-0E66-4142-BF0D-D3E2FC71FD2C}"/>
              </a:ext>
            </a:extLst>
          </p:cNvPr>
          <p:cNvPicPr>
            <a:picLocks noChangeAspect="1"/>
          </p:cNvPicPr>
          <p:nvPr/>
        </p:nvPicPr>
        <p:blipFill>
          <a:blip r:embed="rId2"/>
          <a:stretch>
            <a:fillRect/>
          </a:stretch>
        </p:blipFill>
        <p:spPr>
          <a:xfrm>
            <a:off x="7189755" y="1278298"/>
            <a:ext cx="4806615" cy="4458134"/>
          </a:xfrm>
          <a:prstGeom prst="rect">
            <a:avLst/>
          </a:prstGeom>
          <a:noFill/>
        </p:spPr>
      </p:pic>
      <p:sp>
        <p:nvSpPr>
          <p:cNvPr id="3" name="Slide Number Placeholder 2" hidden="1">
            <a:extLst>
              <a:ext uri="{FF2B5EF4-FFF2-40B4-BE49-F238E27FC236}">
                <a16:creationId xmlns:a16="http://schemas.microsoft.com/office/drawing/2014/main" id="{C57B116B-4F3A-4D1C-9343-034E8B7D7099}"/>
              </a:ext>
            </a:extLst>
          </p:cNvPr>
          <p:cNvSpPr>
            <a:spLocks noGrp="1"/>
          </p:cNvSpPr>
          <p:nvPr>
            <p:ph type="sldNum" sz="quarter" idx="4294967295"/>
          </p:nvPr>
        </p:nvSpPr>
        <p:spPr>
          <a:xfrm>
            <a:off x="9208008" y="6356350"/>
            <a:ext cx="2743200" cy="365125"/>
          </a:xfrm>
        </p:spPr>
        <p:txBody>
          <a:bodyPr/>
          <a:lstStyle/>
          <a:p>
            <a:pPr>
              <a:spcAft>
                <a:spcPts val="600"/>
              </a:spcAft>
            </a:pPr>
            <a:fld id="{294A09A9-5501-47C1-A89A-A340965A2BE2}" type="slidenum">
              <a:rPr lang="en-US" smtClean="0"/>
              <a:pPr>
                <a:spcAft>
                  <a:spcPts val="600"/>
                </a:spcAft>
              </a:pPr>
              <a:t>29</a:t>
            </a:fld>
            <a:endParaRPr lang="en-US"/>
          </a:p>
        </p:txBody>
      </p:sp>
    </p:spTree>
    <p:extLst>
      <p:ext uri="{BB962C8B-B14F-4D97-AF65-F5344CB8AC3E}">
        <p14:creationId xmlns:p14="http://schemas.microsoft.com/office/powerpoint/2010/main" val="296555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1BA9B4B-C586-4B6B-8142-E49AC2D37AD1}"/>
              </a:ext>
            </a:extLst>
          </p:cNvPr>
          <p:cNvSpPr>
            <a:spLocks noGrp="1"/>
          </p:cNvSpPr>
          <p:nvPr>
            <p:ph type="title"/>
          </p:nvPr>
        </p:nvSpPr>
        <p:spPr/>
        <p:txBody>
          <a:bodyPr/>
          <a:lstStyle/>
          <a:p>
            <a:r>
              <a:rPr lang="en-US" dirty="0"/>
              <a:t>All we are is Story</a:t>
            </a:r>
          </a:p>
        </p:txBody>
      </p:sp>
      <p:sp>
        <p:nvSpPr>
          <p:cNvPr id="7" name="Text Placeholder 6">
            <a:extLst>
              <a:ext uri="{FF2B5EF4-FFF2-40B4-BE49-F238E27FC236}">
                <a16:creationId xmlns:a16="http://schemas.microsoft.com/office/drawing/2014/main" id="{3FC3CF09-BAFF-4590-A12C-E378DFF1DA5E}"/>
              </a:ext>
            </a:extLst>
          </p:cNvPr>
          <p:cNvSpPr>
            <a:spLocks noGrp="1"/>
          </p:cNvSpPr>
          <p:nvPr>
            <p:ph type="body" sz="quarter" idx="20"/>
          </p:nvPr>
        </p:nvSpPr>
        <p:spPr>
          <a:xfrm>
            <a:off x="1065225" y="2193659"/>
            <a:ext cx="4502597" cy="3354336"/>
          </a:xfrm>
        </p:spPr>
        <p:txBody>
          <a:bodyPr vert="horz" lIns="91440" tIns="45720" rIns="91440" bIns="45720" rtlCol="0" anchor="t">
            <a:normAutofit/>
          </a:bodyPr>
          <a:lstStyle/>
          <a:p>
            <a:pPr marL="0" indent="0" fontAlgn="base">
              <a:buNone/>
            </a:pPr>
            <a:r>
              <a:rPr lang="en-CA" b="0" i="0" dirty="0">
                <a:effectLst/>
              </a:rPr>
              <a:t>Siy Leona Prince </a:t>
            </a:r>
            <a:r>
              <a:rPr lang="en-CA" dirty="0" err="1"/>
              <a:t>sadnee</a:t>
            </a:r>
            <a:r>
              <a:rPr lang="en-CA" b="0" i="0" dirty="0">
                <a:effectLst/>
              </a:rPr>
              <a:t>. </a:t>
            </a:r>
            <a:r>
              <a:rPr lang="en-CA" b="0" i="0" dirty="0" err="1">
                <a:effectLst/>
              </a:rPr>
              <a:t>Lhts'umusyoo</a:t>
            </a:r>
            <a:r>
              <a:rPr lang="en-CA" b="0" i="0" dirty="0">
                <a:effectLst/>
              </a:rPr>
              <a:t> </a:t>
            </a:r>
            <a:r>
              <a:rPr lang="en-CA" b="0" i="0" dirty="0" err="1">
                <a:effectLst/>
              </a:rPr>
              <a:t>habilh</a:t>
            </a:r>
            <a:r>
              <a:rPr lang="en-CA" b="0" i="0" dirty="0">
                <a:effectLst/>
              </a:rPr>
              <a:t> </a:t>
            </a:r>
            <a:r>
              <a:rPr lang="en-CA" b="0" i="0" dirty="0" err="1">
                <a:effectLst/>
              </a:rPr>
              <a:t>dzees</a:t>
            </a:r>
            <a:r>
              <a:rPr lang="en-CA" b="0" i="0" dirty="0">
                <a:effectLst/>
              </a:rPr>
              <a:t> </a:t>
            </a:r>
            <a:r>
              <a:rPr lang="en-CA" b="0" i="0" dirty="0" err="1">
                <a:effectLst/>
              </a:rPr>
              <a:t>zilh</a:t>
            </a:r>
            <a:r>
              <a:rPr lang="en-CA" b="0" i="0" dirty="0">
                <a:effectLst/>
              </a:rPr>
              <a:t>. </a:t>
            </a:r>
            <a:r>
              <a:rPr lang="en-CA" b="0" i="0" dirty="0" err="1">
                <a:effectLst/>
              </a:rPr>
              <a:t>Lusilyoo</a:t>
            </a:r>
            <a:r>
              <a:rPr lang="en-CA" b="0" i="0" dirty="0">
                <a:effectLst/>
              </a:rPr>
              <a:t> </a:t>
            </a:r>
            <a:r>
              <a:rPr lang="en-CA" b="0" i="0" dirty="0" err="1">
                <a:effectLst/>
              </a:rPr>
              <a:t>haba</a:t>
            </a:r>
            <a:r>
              <a:rPr lang="en-CA" b="0" i="0" dirty="0">
                <a:effectLst/>
              </a:rPr>
              <a:t> </a:t>
            </a:r>
            <a:r>
              <a:rPr lang="en-CA" b="0" i="0" dirty="0" err="1">
                <a:effectLst/>
              </a:rPr>
              <a:t>dza</a:t>
            </a:r>
            <a:r>
              <a:rPr lang="en-CA" b="0" i="0" dirty="0">
                <a:effectLst/>
              </a:rPr>
              <a:t> gel </a:t>
            </a:r>
            <a:r>
              <a:rPr lang="en-CA" b="0" i="0" dirty="0" err="1">
                <a:effectLst/>
              </a:rPr>
              <a:t>dzut</a:t>
            </a:r>
            <a:r>
              <a:rPr lang="en-CA" b="0" i="0" dirty="0">
                <a:effectLst/>
              </a:rPr>
              <a:t>. </a:t>
            </a:r>
            <a:r>
              <a:rPr lang="en-CA" b="0" i="0" dirty="0" err="1">
                <a:effectLst/>
              </a:rPr>
              <a:t>Sne</a:t>
            </a:r>
            <a:r>
              <a:rPr lang="en-CA" b="0" i="0" dirty="0">
                <a:effectLst/>
              </a:rPr>
              <a:t>' Joyce Prince tl'a Sbeb Gordon Barfoot </a:t>
            </a:r>
            <a:r>
              <a:rPr lang="en-CA" b="0" i="0" dirty="0" err="1">
                <a:effectLst/>
              </a:rPr>
              <a:t>habatnee</a:t>
            </a:r>
            <a:r>
              <a:rPr lang="en-CA" b="0" i="0" dirty="0">
                <a:effectLst/>
              </a:rPr>
              <a:t>. </a:t>
            </a:r>
            <a:r>
              <a:rPr lang="en-CA" b="0" i="0" dirty="0" err="1">
                <a:effectLst/>
              </a:rPr>
              <a:t>Nak’azdli</a:t>
            </a:r>
            <a:r>
              <a:rPr lang="en-CA" b="0" i="0" dirty="0">
                <a:effectLst/>
              </a:rPr>
              <a:t> </a:t>
            </a:r>
            <a:r>
              <a:rPr lang="en-CA" b="0" i="0" dirty="0" err="1">
                <a:effectLst/>
              </a:rPr>
              <a:t>Whut’en</a:t>
            </a:r>
            <a:r>
              <a:rPr lang="en-CA" b="0" i="0" dirty="0">
                <a:effectLst/>
              </a:rPr>
              <a:t> </a:t>
            </a:r>
            <a:r>
              <a:rPr lang="en-CA" b="0" i="0" dirty="0" err="1">
                <a:effectLst/>
              </a:rPr>
              <a:t>ts’aye</a:t>
            </a:r>
            <a:r>
              <a:rPr lang="en-CA" b="0" i="0" dirty="0">
                <a:effectLst/>
              </a:rPr>
              <a:t> ‘</a:t>
            </a:r>
            <a:r>
              <a:rPr lang="en-CA" b="0" i="0" dirty="0" err="1">
                <a:effectLst/>
              </a:rPr>
              <a:t>awh</a:t>
            </a:r>
            <a:r>
              <a:rPr lang="en-CA" b="0" i="0" dirty="0">
                <a:effectLst/>
              </a:rPr>
              <a:t> </a:t>
            </a:r>
            <a:r>
              <a:rPr lang="en-CA" b="0" i="0" dirty="0" err="1">
                <a:effectLst/>
              </a:rPr>
              <a:t>Nedut’en</a:t>
            </a:r>
            <a:r>
              <a:rPr lang="en-CA" b="0" i="0" dirty="0">
                <a:effectLst/>
              </a:rPr>
              <a:t> ‘</a:t>
            </a:r>
            <a:r>
              <a:rPr lang="en-CA" b="0" i="0" dirty="0" err="1">
                <a:effectLst/>
              </a:rPr>
              <a:t>eet</a:t>
            </a:r>
            <a:r>
              <a:rPr lang="en-CA" b="0" i="0" dirty="0">
                <a:effectLst/>
              </a:rPr>
              <a:t> </a:t>
            </a:r>
            <a:r>
              <a:rPr lang="en-CA" b="0" i="0" dirty="0" err="1">
                <a:effectLst/>
              </a:rPr>
              <a:t>wist’iyh</a:t>
            </a:r>
            <a:r>
              <a:rPr lang="en-CA" b="0" i="0" dirty="0">
                <a:effectLst/>
              </a:rPr>
              <a:t>.</a:t>
            </a:r>
            <a:r>
              <a:rPr lang="en-CA" dirty="0"/>
              <a:t> </a:t>
            </a:r>
            <a:endParaRPr lang="en-CA" b="0" i="0" dirty="0">
              <a:effectLst/>
            </a:endParaRPr>
          </a:p>
          <a:p>
            <a:pPr marL="0" indent="0" fontAlgn="base">
              <a:buNone/>
            </a:pPr>
            <a:r>
              <a:rPr lang="en-CA" b="0" i="0" dirty="0" err="1">
                <a:effectLst/>
              </a:rPr>
              <a:t>Stiche</a:t>
            </a:r>
            <a:r>
              <a:rPr lang="en-CA" b="0" i="0" dirty="0">
                <a:effectLst/>
              </a:rPr>
              <a:t> tl’a</a:t>
            </a:r>
            <a:r>
              <a:rPr lang="en-CA" dirty="0"/>
              <a:t> </a:t>
            </a:r>
            <a:r>
              <a:rPr lang="en-CA" dirty="0" err="1"/>
              <a:t>kwe</a:t>
            </a:r>
            <a:r>
              <a:rPr lang="en-CA" dirty="0"/>
              <a:t> </a:t>
            </a:r>
            <a:r>
              <a:rPr lang="en-CA" b="0" i="0" dirty="0" err="1">
                <a:effectLst/>
              </a:rPr>
              <a:t>enne</a:t>
            </a:r>
            <a:r>
              <a:rPr lang="en-CA" b="0" i="0" dirty="0">
                <a:effectLst/>
              </a:rPr>
              <a:t> </a:t>
            </a:r>
            <a:r>
              <a:rPr lang="en-CA" b="0" i="0" dirty="0" err="1">
                <a:effectLst/>
              </a:rPr>
              <a:t>netsoo</a:t>
            </a:r>
            <a:r>
              <a:rPr lang="en-CA" b="0" i="0" dirty="0">
                <a:effectLst/>
              </a:rPr>
              <a:t> </a:t>
            </a:r>
            <a:r>
              <a:rPr lang="en-CA" b="0" i="0" dirty="0" err="1">
                <a:effectLst/>
              </a:rPr>
              <a:t>whudilhdzulhne</a:t>
            </a:r>
            <a:r>
              <a:rPr lang="en-CA" b="0" i="0" dirty="0">
                <a:effectLst/>
              </a:rPr>
              <a:t>.</a:t>
            </a:r>
          </a:p>
          <a:p>
            <a:pPr marL="0" indent="0" fontAlgn="base">
              <a:buNone/>
            </a:pPr>
            <a:endParaRPr lang="en-US" dirty="0"/>
          </a:p>
          <a:p>
            <a:pPr marL="0" indent="0" fontAlgn="base">
              <a:buNone/>
            </a:pPr>
            <a:r>
              <a:rPr lang="en-US" b="0" i="0" dirty="0">
                <a:effectLst/>
              </a:rPr>
              <a:t>Hello, </a:t>
            </a:r>
            <a:r>
              <a:rPr lang="en-US" dirty="0"/>
              <a:t>my name is </a:t>
            </a:r>
            <a:r>
              <a:rPr lang="en-US" b="0" i="0" dirty="0">
                <a:effectLst/>
              </a:rPr>
              <a:t>Leona Prince. </a:t>
            </a:r>
            <a:r>
              <a:rPr lang="en-US" dirty="0"/>
              <a:t>I </a:t>
            </a:r>
            <a:r>
              <a:rPr lang="en-US" b="0" i="0" dirty="0">
                <a:effectLst/>
              </a:rPr>
              <a:t>belong to the Beaver Clan and </a:t>
            </a:r>
            <a:r>
              <a:rPr lang="en-US" dirty="0"/>
              <a:t>my father</a:t>
            </a:r>
            <a:r>
              <a:rPr lang="en-US" b="0" i="0" dirty="0">
                <a:effectLst/>
              </a:rPr>
              <a:t> clan is Frog. </a:t>
            </a:r>
            <a:r>
              <a:rPr lang="en-US" dirty="0"/>
              <a:t>My mother and father are Joyce Prince and Gordon Barfoot. </a:t>
            </a:r>
            <a:r>
              <a:rPr lang="en-US" b="0" i="0" dirty="0">
                <a:effectLst/>
              </a:rPr>
              <a:t>We are members of th</a:t>
            </a:r>
            <a:r>
              <a:rPr lang="en-US" dirty="0"/>
              <a:t>e Lake Babine Nation and come from Nak’azdli Whut’en. </a:t>
            </a:r>
          </a:p>
          <a:p>
            <a:pPr marL="0" indent="0" fontAlgn="base">
              <a:buNone/>
            </a:pPr>
            <a:r>
              <a:rPr lang="en-US" dirty="0"/>
              <a:t>My Ancestors are </a:t>
            </a:r>
            <a:r>
              <a:rPr lang="en-US" dirty="0" err="1"/>
              <a:t>Stiche</a:t>
            </a:r>
            <a:r>
              <a:rPr lang="en-US" dirty="0"/>
              <a:t> and Chief Kwah.</a:t>
            </a:r>
            <a:endParaRPr lang="en-CA" b="0" i="0" dirty="0">
              <a:effectLst/>
            </a:endParaRPr>
          </a:p>
        </p:txBody>
      </p:sp>
      <p:sp>
        <p:nvSpPr>
          <p:cNvPr id="2" name="Slide Number Placeholder 1">
            <a:extLst>
              <a:ext uri="{FF2B5EF4-FFF2-40B4-BE49-F238E27FC236}">
                <a16:creationId xmlns:a16="http://schemas.microsoft.com/office/drawing/2014/main" id="{4132B1B3-C6FB-4075-BF96-89BEEBC1E9E3}"/>
              </a:ext>
            </a:extLst>
          </p:cNvPr>
          <p:cNvSpPr>
            <a:spLocks noGrp="1"/>
          </p:cNvSpPr>
          <p:nvPr>
            <p:ph type="sldNum" sz="quarter" idx="10"/>
          </p:nvPr>
        </p:nvSpPr>
        <p:spPr/>
        <p:txBody>
          <a:bodyPr/>
          <a:lstStyle/>
          <a:p>
            <a:fld id="{D495E168-DA5E-4888-8D8A-92B118324C14}" type="slidenum">
              <a:rPr lang="en-US" smtClean="0"/>
              <a:pPr/>
              <a:t>3</a:t>
            </a:fld>
            <a:endParaRPr lang="en-US" dirty="0"/>
          </a:p>
        </p:txBody>
      </p:sp>
      <p:pic>
        <p:nvPicPr>
          <p:cNvPr id="8" name="Picture 9">
            <a:extLst>
              <a:ext uri="{FF2B5EF4-FFF2-40B4-BE49-F238E27FC236}">
                <a16:creationId xmlns:a16="http://schemas.microsoft.com/office/drawing/2014/main" id="{619ED3A3-38F0-992A-68BB-2149E51AF524}"/>
              </a:ext>
            </a:extLst>
          </p:cNvPr>
          <p:cNvPicPr>
            <a:picLocks noChangeAspect="1"/>
          </p:cNvPicPr>
          <p:nvPr/>
        </p:nvPicPr>
        <p:blipFill>
          <a:blip r:embed="rId2"/>
          <a:stretch>
            <a:fillRect/>
          </a:stretch>
        </p:blipFill>
        <p:spPr>
          <a:xfrm>
            <a:off x="6093619" y="2193131"/>
            <a:ext cx="4719636" cy="3150392"/>
          </a:xfrm>
          <a:prstGeom prst="rect">
            <a:avLst/>
          </a:prstGeom>
        </p:spPr>
      </p:pic>
    </p:spTree>
    <p:extLst>
      <p:ext uri="{BB962C8B-B14F-4D97-AF65-F5344CB8AC3E}">
        <p14:creationId xmlns:p14="http://schemas.microsoft.com/office/powerpoint/2010/main" val="1876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Autofit/>
          </a:bodyPr>
          <a:lstStyle/>
          <a:p>
            <a:r>
              <a:rPr lang="en-US" sz="3600" dirty="0"/>
              <a:t>We can’t control other people’s actions and we can’t control a system that is outdated, but what we can control is our thoughts and we can control our own actions.</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1743456" y="4447113"/>
            <a:ext cx="8705089" cy="457200"/>
          </a:xfrm>
        </p:spPr>
        <p:txBody>
          <a:bodyPr/>
          <a:lstStyle/>
          <a:p>
            <a:r>
              <a:rPr lang="en-US" dirty="0"/>
              <a:t>Chief Cadmus Delorme</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1498716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31</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2331623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C813797-40E6-4338-AD8A-5AE5B0B56420}"/>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693D526D-7601-4E63-B005-FB69990051D4}"/>
              </a:ext>
            </a:extLst>
          </p:cNvPr>
          <p:cNvSpPr>
            <a:spLocks noGrp="1"/>
          </p:cNvSpPr>
          <p:nvPr>
            <p:ph type="sldNum" sz="quarter" idx="11"/>
          </p:nvPr>
        </p:nvSpPr>
        <p:spPr/>
        <p:txBody>
          <a:bodyPr/>
          <a:lstStyle/>
          <a:p>
            <a:fld id="{294A09A9-5501-47C1-A89A-A340965A2BE2}" type="slidenum">
              <a:rPr lang="en-US" smtClean="0"/>
              <a:pPr/>
              <a:t>32</a:t>
            </a:fld>
            <a:endParaRPr lang="en-US" dirty="0"/>
          </a:p>
        </p:txBody>
      </p:sp>
      <p:pic>
        <p:nvPicPr>
          <p:cNvPr id="6" name="Picture 5">
            <a:extLst>
              <a:ext uri="{FF2B5EF4-FFF2-40B4-BE49-F238E27FC236}">
                <a16:creationId xmlns:a16="http://schemas.microsoft.com/office/drawing/2014/main" id="{CD34C3BB-8100-4E1B-9C91-72383F709162}"/>
              </a:ext>
            </a:extLst>
          </p:cNvPr>
          <p:cNvPicPr>
            <a:picLocks noChangeAspect="1"/>
          </p:cNvPicPr>
          <p:nvPr/>
        </p:nvPicPr>
        <p:blipFill>
          <a:blip r:embed="rId2"/>
          <a:stretch>
            <a:fillRect/>
          </a:stretch>
        </p:blipFill>
        <p:spPr>
          <a:xfrm>
            <a:off x="3400951" y="1428165"/>
            <a:ext cx="5390098" cy="3593399"/>
          </a:xfrm>
          <a:prstGeom prst="rect">
            <a:avLst/>
          </a:prstGeom>
        </p:spPr>
      </p:pic>
    </p:spTree>
    <p:extLst>
      <p:ext uri="{BB962C8B-B14F-4D97-AF65-F5344CB8AC3E}">
        <p14:creationId xmlns:p14="http://schemas.microsoft.com/office/powerpoint/2010/main" val="3695390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6907-BEA7-498E-9C6C-5D660FDF2E99}"/>
              </a:ext>
            </a:extLst>
          </p:cNvPr>
          <p:cNvSpPr>
            <a:spLocks noGrp="1"/>
          </p:cNvSpPr>
          <p:nvPr>
            <p:ph type="title"/>
          </p:nvPr>
        </p:nvSpPr>
        <p:spPr/>
        <p:txBody>
          <a:bodyPr/>
          <a:lstStyle/>
          <a:p>
            <a:r>
              <a:rPr lang="en-US" dirty="0"/>
              <a:t>The Silver Lining</a:t>
            </a:r>
          </a:p>
        </p:txBody>
      </p:sp>
      <p:sp>
        <p:nvSpPr>
          <p:cNvPr id="5" name="Slide Number Placeholder 4">
            <a:extLst>
              <a:ext uri="{FF2B5EF4-FFF2-40B4-BE49-F238E27FC236}">
                <a16:creationId xmlns:a16="http://schemas.microsoft.com/office/drawing/2014/main" id="{D6127B09-7669-4A81-9BD8-02986855B1B2}"/>
              </a:ext>
            </a:extLst>
          </p:cNvPr>
          <p:cNvSpPr>
            <a:spLocks noGrp="1"/>
          </p:cNvSpPr>
          <p:nvPr>
            <p:ph type="sldNum" sz="quarter" idx="11"/>
          </p:nvPr>
        </p:nvSpPr>
        <p:spPr/>
        <p:txBody>
          <a:bodyPr/>
          <a:lstStyle/>
          <a:p>
            <a:fld id="{294A09A9-5501-47C1-A89A-A340965A2BE2}" type="slidenum">
              <a:rPr lang="en-US" smtClean="0"/>
              <a:pPr/>
              <a:t>33</a:t>
            </a:fld>
            <a:endParaRPr lang="en-US" dirty="0"/>
          </a:p>
        </p:txBody>
      </p:sp>
      <p:pic>
        <p:nvPicPr>
          <p:cNvPr id="7" name="Picture 6">
            <a:extLst>
              <a:ext uri="{FF2B5EF4-FFF2-40B4-BE49-F238E27FC236}">
                <a16:creationId xmlns:a16="http://schemas.microsoft.com/office/drawing/2014/main" id="{16B45D02-898A-416F-89F4-3D8E499A1989}"/>
              </a:ext>
            </a:extLst>
          </p:cNvPr>
          <p:cNvPicPr>
            <a:picLocks noChangeAspect="1"/>
          </p:cNvPicPr>
          <p:nvPr/>
        </p:nvPicPr>
        <p:blipFill>
          <a:blip r:embed="rId2"/>
          <a:stretch>
            <a:fillRect/>
          </a:stretch>
        </p:blipFill>
        <p:spPr>
          <a:xfrm>
            <a:off x="2985801" y="3038921"/>
            <a:ext cx="6222207" cy="3499991"/>
          </a:xfrm>
          <a:prstGeom prst="rect">
            <a:avLst/>
          </a:prstGeom>
        </p:spPr>
      </p:pic>
    </p:spTree>
    <p:extLst>
      <p:ext uri="{BB962C8B-B14F-4D97-AF65-F5344CB8AC3E}">
        <p14:creationId xmlns:p14="http://schemas.microsoft.com/office/powerpoint/2010/main" val="15339140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34</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60" y="849085"/>
            <a:ext cx="11898080" cy="5056684"/>
          </a:xfrm>
          <a:prstGeom prst="rect">
            <a:avLst/>
          </a:prstGeom>
        </p:spPr>
      </p:pic>
    </p:spTree>
    <p:extLst>
      <p:ext uri="{BB962C8B-B14F-4D97-AF65-F5344CB8AC3E}">
        <p14:creationId xmlns:p14="http://schemas.microsoft.com/office/powerpoint/2010/main" val="1137342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Autofit/>
          </a:bodyPr>
          <a:lstStyle/>
          <a:p>
            <a:r>
              <a:rPr lang="en-US" dirty="0"/>
              <a:t>Speak our children’s future into existence.</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p:txBody>
          <a:bodyPr/>
          <a:lstStyle/>
          <a:p>
            <a:r>
              <a:rPr lang="en-US" dirty="0"/>
              <a:t>Monique Gray Smith</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1891820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0B03-9B7F-44B2-8A91-12F257FC9D06}"/>
              </a:ext>
            </a:extLst>
          </p:cNvPr>
          <p:cNvSpPr>
            <a:spLocks noGrp="1"/>
          </p:cNvSpPr>
          <p:nvPr>
            <p:ph type="title"/>
          </p:nvPr>
        </p:nvSpPr>
        <p:spPr>
          <a:xfrm>
            <a:off x="1273429" y="2889504"/>
            <a:ext cx="3343450" cy="1088136"/>
          </a:xfrm>
        </p:spPr>
        <p:txBody>
          <a:bodyPr>
            <a:normAutofit fontScale="90000"/>
          </a:bodyPr>
          <a:lstStyle/>
          <a:p>
            <a:r>
              <a:rPr lang="en-US" dirty="0"/>
              <a:t>Making Reconciliation a Reality</a:t>
            </a:r>
          </a:p>
        </p:txBody>
      </p:sp>
      <p:pic>
        <p:nvPicPr>
          <p:cNvPr id="5" name="Content Placeholder 4" descr="Graphical user interface, text, application, chat or text message&#10;&#10;Description automatically generated">
            <a:extLst>
              <a:ext uri="{FF2B5EF4-FFF2-40B4-BE49-F238E27FC236}">
                <a16:creationId xmlns:a16="http://schemas.microsoft.com/office/drawing/2014/main" id="{18F7375E-6F61-4AF8-BE90-F4C7048357A0}"/>
              </a:ext>
            </a:extLst>
          </p:cNvPr>
          <p:cNvPicPr>
            <a:picLocks noGrp="1" noChangeAspect="1"/>
          </p:cNvPicPr>
          <p:nvPr>
            <p:ph idx="1"/>
          </p:nvPr>
        </p:nvPicPr>
        <p:blipFill>
          <a:blip r:embed="rId2"/>
          <a:stretch>
            <a:fillRect/>
          </a:stretch>
        </p:blipFill>
        <p:spPr>
          <a:xfrm>
            <a:off x="7339348" y="889278"/>
            <a:ext cx="4541878" cy="5079444"/>
          </a:xfrm>
        </p:spPr>
      </p:pic>
    </p:spTree>
    <p:extLst>
      <p:ext uri="{BB962C8B-B14F-4D97-AF65-F5344CB8AC3E}">
        <p14:creationId xmlns:p14="http://schemas.microsoft.com/office/powerpoint/2010/main" val="2603667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ED8F-7F24-577F-A36E-E30723483143}"/>
              </a:ext>
            </a:extLst>
          </p:cNvPr>
          <p:cNvSpPr>
            <a:spLocks noGrp="1"/>
          </p:cNvSpPr>
          <p:nvPr>
            <p:ph type="title"/>
          </p:nvPr>
        </p:nvSpPr>
        <p:spPr>
          <a:xfrm>
            <a:off x="1748028" y="2181196"/>
            <a:ext cx="8695944" cy="1325880"/>
          </a:xfrm>
        </p:spPr>
        <p:txBody>
          <a:bodyPr/>
          <a:lstStyle/>
          <a:p>
            <a:r>
              <a:rPr lang="en-US" dirty="0"/>
              <a:t>Haley’s Story</a:t>
            </a:r>
            <a:endParaRPr lang="en-CA" dirty="0"/>
          </a:p>
        </p:txBody>
      </p:sp>
      <p:sp>
        <p:nvSpPr>
          <p:cNvPr id="4" name="Footer Placeholder 3">
            <a:extLst>
              <a:ext uri="{FF2B5EF4-FFF2-40B4-BE49-F238E27FC236}">
                <a16:creationId xmlns:a16="http://schemas.microsoft.com/office/drawing/2014/main" id="{38CA17CB-03E1-51B3-C2F8-5FAA5FD2BEC0}"/>
              </a:ext>
            </a:extLst>
          </p:cNvPr>
          <p:cNvSpPr>
            <a:spLocks noGrp="1"/>
          </p:cNvSpPr>
          <p:nvPr>
            <p:ph type="ftr" sz="quarter" idx="10"/>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C829AD4E-3010-46A4-A2E4-49D51A15F004}"/>
              </a:ext>
            </a:extLst>
          </p:cNvPr>
          <p:cNvSpPr>
            <a:spLocks noGrp="1"/>
          </p:cNvSpPr>
          <p:nvPr>
            <p:ph type="sldNum" sz="quarter" idx="11"/>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3741888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4157-869F-9BBE-CFCF-717129CA6907}"/>
              </a:ext>
            </a:extLst>
          </p:cNvPr>
          <p:cNvSpPr>
            <a:spLocks noGrp="1"/>
          </p:cNvSpPr>
          <p:nvPr>
            <p:ph type="title"/>
          </p:nvPr>
        </p:nvSpPr>
        <p:spPr>
          <a:xfrm>
            <a:off x="1748028" y="1389888"/>
            <a:ext cx="8695944" cy="1325880"/>
          </a:xfrm>
        </p:spPr>
        <p:txBody>
          <a:bodyPr/>
          <a:lstStyle/>
          <a:p>
            <a:r>
              <a:rPr lang="en-US" dirty="0">
                <a:latin typeface="Baskerville Old Face" panose="02020602080505020303" pitchFamily="18" charset="77"/>
              </a:rPr>
              <a:t>Conclusion</a:t>
            </a:r>
            <a:r>
              <a:rPr lang="en-US" dirty="0">
                <a:solidFill>
                  <a:schemeClr val="accent3"/>
                </a:solidFill>
              </a:rPr>
              <a:t> </a:t>
            </a:r>
            <a:endParaRPr lang="en-US" dirty="0"/>
          </a:p>
        </p:txBody>
      </p:sp>
      <p:sp>
        <p:nvSpPr>
          <p:cNvPr id="3" name="Content Placeholder 2">
            <a:extLst>
              <a:ext uri="{FF2B5EF4-FFF2-40B4-BE49-F238E27FC236}">
                <a16:creationId xmlns:a16="http://schemas.microsoft.com/office/drawing/2014/main" id="{DC9AC05D-560D-1665-8879-549C0B4EDE5C}"/>
              </a:ext>
            </a:extLst>
          </p:cNvPr>
          <p:cNvSpPr>
            <a:spLocks noGrp="1"/>
          </p:cNvSpPr>
          <p:nvPr>
            <p:ph idx="1"/>
          </p:nvPr>
        </p:nvSpPr>
        <p:spPr/>
        <p:txBody>
          <a:bodyPr>
            <a:normAutofit/>
          </a:bodyPr>
          <a:lstStyle/>
          <a:p>
            <a:pPr marL="0" indent="0">
              <a:lnSpc>
                <a:spcPct val="100000"/>
              </a:lnSpc>
              <a:buNone/>
            </a:pPr>
            <a:r>
              <a:rPr lang="en-US" sz="3600" dirty="0">
                <a:solidFill>
                  <a:schemeClr val="accent3"/>
                </a:solidFill>
                <a:cs typeface="Calibri"/>
              </a:rPr>
              <a:t>How will you move forward and be a good living Ancestor to yourself and others?</a:t>
            </a:r>
          </a:p>
        </p:txBody>
      </p:sp>
      <p:sp>
        <p:nvSpPr>
          <p:cNvPr id="5" name="Slide Number Placeholder 4">
            <a:extLst>
              <a:ext uri="{FF2B5EF4-FFF2-40B4-BE49-F238E27FC236}">
                <a16:creationId xmlns:a16="http://schemas.microsoft.com/office/drawing/2014/main" id="{94026A48-6EF8-D4D0-2C6E-1F96935EA501}"/>
              </a:ext>
            </a:extLst>
          </p:cNvPr>
          <p:cNvSpPr>
            <a:spLocks noGrp="1"/>
          </p:cNvSpPr>
          <p:nvPr>
            <p:ph type="sldNum" sz="quarter" idx="11"/>
          </p:nvPr>
        </p:nvSpPr>
        <p:spPr/>
        <p:txBody>
          <a:bodyPr/>
          <a:lstStyle/>
          <a:p>
            <a:fld id="{294A09A9-5501-47C1-A89A-A340965A2BE2}" type="slidenum">
              <a:rPr lang="en-US" smtClean="0"/>
              <a:pPr/>
              <a:t>38</a:t>
            </a:fld>
            <a:endParaRPr lang="en-US" dirty="0"/>
          </a:p>
        </p:txBody>
      </p:sp>
    </p:spTree>
    <p:extLst>
      <p:ext uri="{BB962C8B-B14F-4D97-AF65-F5344CB8AC3E}">
        <p14:creationId xmlns:p14="http://schemas.microsoft.com/office/powerpoint/2010/main" val="520700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err="1"/>
              <a:t>Mesiy</a:t>
            </a:r>
            <a:r>
              <a:rPr lang="en-US" dirty="0"/>
              <a:t> </a:t>
            </a:r>
            <a:r>
              <a:rPr lang="en-US" dirty="0" err="1"/>
              <a:t>C’o</a:t>
            </a:r>
            <a:endParaRPr lang="en-US" dirty="0"/>
          </a:p>
        </p:txBody>
      </p:sp>
      <p:sp>
        <p:nvSpPr>
          <p:cNvPr id="5" name="Content Placeholder 4">
            <a:extLst>
              <a:ext uri="{FF2B5EF4-FFF2-40B4-BE49-F238E27FC236}">
                <a16:creationId xmlns:a16="http://schemas.microsoft.com/office/drawing/2014/main" id="{AAF5CF3F-E5EF-5769-3F83-24ADB4412BBF}"/>
              </a:ext>
            </a:extLst>
          </p:cNvPr>
          <p:cNvSpPr>
            <a:spLocks noGrp="1"/>
          </p:cNvSpPr>
          <p:nvPr>
            <p:ph idx="1"/>
          </p:nvPr>
        </p:nvSpPr>
        <p:spPr>
          <a:xfrm>
            <a:off x="8031797" y="2007108"/>
            <a:ext cx="3569301" cy="2843784"/>
          </a:xfrm>
        </p:spPr>
        <p:txBody>
          <a:bodyPr/>
          <a:lstStyle/>
          <a:p>
            <a:r>
              <a:rPr lang="en-US" dirty="0"/>
              <a:t>Leona_Prince1</a:t>
            </a:r>
          </a:p>
          <a:p>
            <a:r>
              <a:rPr lang="en-US" dirty="0"/>
              <a:t>leona@fireweedcanada.com</a:t>
            </a:r>
          </a:p>
          <a:p>
            <a:r>
              <a:rPr lang="en-US" dirty="0"/>
              <a:t>www.leonaprince.com</a:t>
            </a:r>
          </a:p>
        </p:txBody>
      </p:sp>
    </p:spTree>
    <p:extLst>
      <p:ext uri="{BB962C8B-B14F-4D97-AF65-F5344CB8AC3E}">
        <p14:creationId xmlns:p14="http://schemas.microsoft.com/office/powerpoint/2010/main" val="2790251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7684607" y="523214"/>
            <a:ext cx="3749040" cy="1325880"/>
          </a:xfrm>
        </p:spPr>
        <p:txBody>
          <a:bodyPr>
            <a:normAutofit/>
          </a:bodyPr>
          <a:lstStyle/>
          <a:p>
            <a:pPr algn="ctr"/>
            <a:r>
              <a:rPr lang="en-US" dirty="0">
                <a:solidFill>
                  <a:schemeClr val="accent3"/>
                </a:solidFill>
                <a:latin typeface="Baskerville Old Face" panose="02020602080505020303" pitchFamily="18" charset="77"/>
              </a:rPr>
              <a:t>Learning Goals</a:t>
            </a:r>
          </a:p>
        </p:txBody>
      </p:sp>
      <p:sp>
        <p:nvSpPr>
          <p:cNvPr id="4" name="Text Placeholder 3">
            <a:extLst>
              <a:ext uri="{FF2B5EF4-FFF2-40B4-BE49-F238E27FC236}">
                <a16:creationId xmlns:a16="http://schemas.microsoft.com/office/drawing/2014/main" id="{7090AC0D-F624-B281-1AB5-687E5F6B3291}"/>
              </a:ext>
            </a:extLst>
          </p:cNvPr>
          <p:cNvSpPr>
            <a:spLocks noGrp="1"/>
          </p:cNvSpPr>
          <p:nvPr>
            <p:ph type="body" sz="quarter" idx="13"/>
          </p:nvPr>
        </p:nvSpPr>
        <p:spPr/>
        <p:txBody>
          <a:bodyPr>
            <a:normAutofit/>
          </a:bodyPr>
          <a:lstStyle/>
          <a:p>
            <a:r>
              <a:rPr lang="en-US" dirty="0"/>
              <a:t>L</a:t>
            </a:r>
          </a:p>
        </p:txBody>
      </p:sp>
      <p:pic>
        <p:nvPicPr>
          <p:cNvPr id="10" name="Picture 9" descr="Floral leaf accent">
            <a:extLst>
              <a:ext uri="{FF2B5EF4-FFF2-40B4-BE49-F238E27FC236}">
                <a16:creationId xmlns:a16="http://schemas.microsoft.com/office/drawing/2014/main" id="{08A3395B-5659-47E4-8F54-71340961F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1633" flipH="1">
            <a:off x="1654192" y="3058939"/>
            <a:ext cx="1243661" cy="790090"/>
          </a:xfrm>
          <a:prstGeom prst="rect">
            <a:avLst/>
          </a:prstGeom>
        </p:spPr>
      </p:pic>
      <p:pic>
        <p:nvPicPr>
          <p:cNvPr id="1929" name="Picture 1928" descr="Floral leaf accent">
            <a:extLst>
              <a:ext uri="{FF2B5EF4-FFF2-40B4-BE49-F238E27FC236}">
                <a16:creationId xmlns:a16="http://schemas.microsoft.com/office/drawing/2014/main" id="{CF8E7A1B-4724-55CB-6FAD-D8E756293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260" y="2342954"/>
            <a:ext cx="1791038" cy="2033695"/>
          </a:xfrm>
          <a:prstGeom prst="rect">
            <a:avLst/>
          </a:prstGeom>
        </p:spPr>
      </p:pic>
      <p:sp>
        <p:nvSpPr>
          <p:cNvPr id="3" name="Content Placeholder 2">
            <a:extLst>
              <a:ext uri="{FF2B5EF4-FFF2-40B4-BE49-F238E27FC236}">
                <a16:creationId xmlns:a16="http://schemas.microsoft.com/office/drawing/2014/main" id="{22788C46-D0BC-4307-AE55-7601A139E7CB}"/>
              </a:ext>
            </a:extLst>
          </p:cNvPr>
          <p:cNvSpPr>
            <a:spLocks noGrp="1"/>
          </p:cNvSpPr>
          <p:nvPr>
            <p:ph sz="quarter" idx="4"/>
          </p:nvPr>
        </p:nvSpPr>
        <p:spPr>
          <a:xfrm>
            <a:off x="7684607" y="1849094"/>
            <a:ext cx="3749040" cy="4306824"/>
          </a:xfrm>
        </p:spPr>
        <p:txBody>
          <a:bodyPr vert="horz" lIns="91440" tIns="45720" rIns="91440" bIns="45720" rtlCol="0" anchor="t">
            <a:normAutofit fontScale="70000" lnSpcReduction="20000"/>
          </a:bodyPr>
          <a:lstStyle/>
          <a:p>
            <a:pPr marL="0" marR="0">
              <a:spcBef>
                <a:spcPts val="0"/>
              </a:spcBef>
              <a:spcAft>
                <a:spcPts val="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The work that we do is incredibly challenging and rewarding. In this fast-paced work environment that is focused on equity, diversity and the inclusion of all worldviews and perspectives, how can we show up to that work in a good way every day? Using the fundamental teachings of the text in ‘Be a Good Ancestor’ participants will explore the ways in which we make meaningful connections to others and to self in order achieve our reconciliation goals.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solidFill>
                <a:schemeClr val="accent3"/>
              </a:solidFill>
              <a:latin typeface="Gill Sans Nova Light" panose="020B0302020104020203" pitchFamily="34" charset="0"/>
              <a:cs typeface="Calibri"/>
            </a:endParaRP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4</a:t>
            </a:fld>
            <a:endParaRPr lang="en-US" dirty="0"/>
          </a:p>
        </p:txBody>
      </p:sp>
    </p:spTree>
    <p:extLst>
      <p:ext uri="{BB962C8B-B14F-4D97-AF65-F5344CB8AC3E}">
        <p14:creationId xmlns:p14="http://schemas.microsoft.com/office/powerpoint/2010/main" val="185952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5</a:t>
            </a:fld>
            <a:endParaRPr lang="en-US" noProof="0" dirty="0"/>
          </a:p>
        </p:txBody>
      </p:sp>
      <p:pic>
        <p:nvPicPr>
          <p:cNvPr id="5" name="Picture 4" descr="A picture containing text, cake, book, birthday&#10;&#10;Description automatically generated">
            <a:extLst>
              <a:ext uri="{FF2B5EF4-FFF2-40B4-BE49-F238E27FC236}">
                <a16:creationId xmlns:a16="http://schemas.microsoft.com/office/drawing/2014/main" id="{D16BF03E-0590-46C8-9DF4-05600A552209}"/>
              </a:ext>
            </a:extLst>
          </p:cNvPr>
          <p:cNvPicPr>
            <a:picLocks noChangeAspect="1"/>
          </p:cNvPicPr>
          <p:nvPr/>
        </p:nvPicPr>
        <p:blipFill>
          <a:blip r:embed="rId2"/>
          <a:stretch>
            <a:fillRect/>
          </a:stretch>
        </p:blipFill>
        <p:spPr>
          <a:xfrm>
            <a:off x="2383413" y="228494"/>
            <a:ext cx="7425174" cy="6401012"/>
          </a:xfrm>
          <a:prstGeom prst="rect">
            <a:avLst/>
          </a:prstGeom>
        </p:spPr>
      </p:pic>
    </p:spTree>
    <p:extLst>
      <p:ext uri="{BB962C8B-B14F-4D97-AF65-F5344CB8AC3E}">
        <p14:creationId xmlns:p14="http://schemas.microsoft.com/office/powerpoint/2010/main" val="3143932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6</a:t>
            </a:fld>
            <a:endParaRPr lang="en-US" noProof="0" dirty="0"/>
          </a:p>
        </p:txBody>
      </p:sp>
      <p:pic>
        <p:nvPicPr>
          <p:cNvPr id="4" name="Picture 3" descr="A picture containing text&#10;&#10;Description automatically generated">
            <a:extLst>
              <a:ext uri="{FF2B5EF4-FFF2-40B4-BE49-F238E27FC236}">
                <a16:creationId xmlns:a16="http://schemas.microsoft.com/office/drawing/2014/main" id="{E9F1280A-71D6-4C19-B7FE-3C7EB30BF4ED}"/>
              </a:ext>
            </a:extLst>
          </p:cNvPr>
          <p:cNvPicPr>
            <a:picLocks noChangeAspect="1"/>
          </p:cNvPicPr>
          <p:nvPr/>
        </p:nvPicPr>
        <p:blipFill>
          <a:blip r:embed="rId2"/>
          <a:stretch>
            <a:fillRect/>
          </a:stretch>
        </p:blipFill>
        <p:spPr>
          <a:xfrm>
            <a:off x="146957" y="849085"/>
            <a:ext cx="11898086" cy="5056687"/>
          </a:xfrm>
          <a:prstGeom prst="rect">
            <a:avLst/>
          </a:prstGeom>
        </p:spPr>
      </p:pic>
    </p:spTree>
    <p:extLst>
      <p:ext uri="{BB962C8B-B14F-4D97-AF65-F5344CB8AC3E}">
        <p14:creationId xmlns:p14="http://schemas.microsoft.com/office/powerpoint/2010/main" val="1039235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7</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7" y="849085"/>
            <a:ext cx="11898086" cy="5056686"/>
          </a:xfrm>
          <a:prstGeom prst="rect">
            <a:avLst/>
          </a:prstGeom>
        </p:spPr>
      </p:pic>
    </p:spTree>
    <p:extLst>
      <p:ext uri="{BB962C8B-B14F-4D97-AF65-F5344CB8AC3E}">
        <p14:creationId xmlns:p14="http://schemas.microsoft.com/office/powerpoint/2010/main" val="250171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8</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8" y="849085"/>
            <a:ext cx="11898084" cy="5056686"/>
          </a:xfrm>
          <a:prstGeom prst="rect">
            <a:avLst/>
          </a:prstGeom>
        </p:spPr>
      </p:pic>
    </p:spTree>
    <p:extLst>
      <p:ext uri="{BB962C8B-B14F-4D97-AF65-F5344CB8AC3E}">
        <p14:creationId xmlns:p14="http://schemas.microsoft.com/office/powerpoint/2010/main" val="3992171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4CF8BF-10D9-4AD1-A575-E1DF7240FA23}"/>
              </a:ext>
            </a:extLst>
          </p:cNvPr>
          <p:cNvSpPr>
            <a:spLocks noGrp="1"/>
          </p:cNvSpPr>
          <p:nvPr>
            <p:ph type="sldNum" sz="quarter" idx="10"/>
          </p:nvPr>
        </p:nvSpPr>
        <p:spPr>
          <a:xfrm>
            <a:off x="5821279" y="6118484"/>
            <a:ext cx="549442" cy="365125"/>
          </a:xfrm>
          <a:prstGeom prst="rect">
            <a:avLst/>
          </a:prstGeom>
        </p:spPr>
        <p:txBody>
          <a:bodyPr vert="horz" lIns="91440" tIns="45720" rIns="91440" bIns="45720" rtlCol="0" anchor="ctr"/>
          <a:lstStyle>
            <a:defPPr>
              <a:defRPr lang="ru-RU"/>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95E168-DA5E-4888-8D8A-92B118324C14}" type="slidenum">
              <a:rPr lang="en-US" smtClean="0"/>
              <a:pPr/>
              <a:t>9</a:t>
            </a:fld>
            <a:endParaRPr lang="en-US" noProof="0" dirty="0"/>
          </a:p>
        </p:txBody>
      </p:sp>
      <p:pic>
        <p:nvPicPr>
          <p:cNvPr id="4" name="Picture 3">
            <a:extLst>
              <a:ext uri="{FF2B5EF4-FFF2-40B4-BE49-F238E27FC236}">
                <a16:creationId xmlns:a16="http://schemas.microsoft.com/office/drawing/2014/main" id="{E9F1280A-71D6-4C19-B7FE-3C7EB30BF4ED}"/>
              </a:ext>
            </a:extLst>
          </p:cNvPr>
          <p:cNvPicPr>
            <a:picLocks noChangeAspect="1"/>
          </p:cNvPicPr>
          <p:nvPr/>
        </p:nvPicPr>
        <p:blipFill>
          <a:blip r:embed="rId2"/>
          <a:srcRect/>
          <a:stretch/>
        </p:blipFill>
        <p:spPr>
          <a:xfrm>
            <a:off x="146958" y="849085"/>
            <a:ext cx="11898084" cy="5056685"/>
          </a:xfrm>
          <a:prstGeom prst="rect">
            <a:avLst/>
          </a:prstGeom>
        </p:spPr>
      </p:pic>
    </p:spTree>
    <p:extLst>
      <p:ext uri="{BB962C8B-B14F-4D97-AF65-F5344CB8AC3E}">
        <p14:creationId xmlns:p14="http://schemas.microsoft.com/office/powerpoint/2010/main" val="3274202403"/>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BB2F3B-6257-41BB-8B64-5AC7494F274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ACE2AAA-C718-435C-B4E6-95A08ACAC441}">
  <ds:schemaRefs>
    <ds:schemaRef ds:uri="http://schemas.microsoft.com/sharepoint/v3/contenttype/forms"/>
  </ds:schemaRefs>
</ds:datastoreItem>
</file>

<file path=customXml/itemProps3.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{0EE72252-5B0B-4CDB-B76A-29DD54BB78C5}tf56410444_win32</Template>
  <TotalTime>251</TotalTime>
  <Words>626</Words>
  <Application>Microsoft Office PowerPoint</Application>
  <PresentationFormat>Widescreen</PresentationFormat>
  <Paragraphs>93</Paragraphs>
  <Slides>39</Slides>
  <Notes>4</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Baskerville</vt:lpstr>
      <vt:lpstr>Baskerville Old Face</vt:lpstr>
      <vt:lpstr>Calibri</vt:lpstr>
      <vt:lpstr>Gill Sans Light</vt:lpstr>
      <vt:lpstr>Gill Sans Nova</vt:lpstr>
      <vt:lpstr>Gill Sans Nova Light</vt:lpstr>
      <vt:lpstr>Google Sans</vt:lpstr>
      <vt:lpstr>Segoe UI</vt:lpstr>
      <vt:lpstr>Office Theme</vt:lpstr>
      <vt:lpstr>Being a Good  Ancestor</vt:lpstr>
      <vt:lpstr>Land Acknowledgement</vt:lpstr>
      <vt:lpstr>All we are is Story</vt:lpstr>
      <vt:lpstr>Learning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Connectedness and Reconciliation</vt:lpstr>
      <vt:lpstr>Connectedness We have scientific proof! “Spooky action at a distance”</vt:lpstr>
      <vt:lpstr>The award is shared by Alain Aspect, John Clauser, and Anton Zeilinger, all of whom showed a mastery of entanglement—a quantum relationship between two particles that can exist over long distances.</vt:lpstr>
      <vt:lpstr>Humankind has not woven the web of life. We are but one thread in it. Whatever we do to the web, we do to ourselves. All things are bound together. All things connect.</vt:lpstr>
      <vt:lpstr>Waggus Loosely translated in both Nedut’en and Wet’suwet’en it means Respect.  In what ways do you show respect to yourself daily? </vt:lpstr>
      <vt:lpstr>Connection to Self</vt:lpstr>
      <vt:lpstr>PowerPoint Presentation</vt:lpstr>
      <vt:lpstr>Our sense of self-identity shapes every aspect of our lives, from influencing the way we think to determining our behaviour in social situations.</vt:lpstr>
      <vt:lpstr>PowerPoint Presentation</vt:lpstr>
      <vt:lpstr>Privilege  One of the ways in which privilege exists is cultural privilege.  I define it as, “those with cultural privilege are individuals who are raised in community and have a personal understanding language, traditional Knowledge, and practices.</vt:lpstr>
      <vt:lpstr>Reconciliation is a decision that you take in your heart.</vt:lpstr>
      <vt:lpstr>Connection to Others</vt:lpstr>
      <vt:lpstr>PowerPoint Presentation</vt:lpstr>
      <vt:lpstr>Sept News</vt:lpstr>
      <vt:lpstr>We can’t control other people’s actions and we can’t control a system that is outdated, but what we can control is our thoughts and we can control our own actions.</vt:lpstr>
      <vt:lpstr>PowerPoint Presentation</vt:lpstr>
      <vt:lpstr>PowerPoint Presentation</vt:lpstr>
      <vt:lpstr>The Silver Lining</vt:lpstr>
      <vt:lpstr>PowerPoint Presentation</vt:lpstr>
      <vt:lpstr>Speak our children’s future into existence.</vt:lpstr>
      <vt:lpstr>Making Reconciliation a Reality</vt:lpstr>
      <vt:lpstr>Haley’s Story</vt:lpstr>
      <vt:lpstr>Conclusion </vt:lpstr>
      <vt:lpstr>Mesiy 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Being a Good  Ancestor</dc:title>
  <dc:creator>Leona Prince</dc:creator>
  <cp:lastModifiedBy>Leona Prince</cp:lastModifiedBy>
  <cp:revision>8</cp:revision>
  <dcterms:created xsi:type="dcterms:W3CDTF">2022-11-14T06:39:34Z</dcterms:created>
  <dcterms:modified xsi:type="dcterms:W3CDTF">2023-10-18T16:11:18Z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