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  <p:sldMasterId id="2147483689" r:id="rId2"/>
  </p:sldMasterIdLst>
  <p:notesMasterIdLst>
    <p:notesMasterId r:id="rId31"/>
  </p:notesMasterIdLst>
  <p:handoutMasterIdLst>
    <p:handoutMasterId r:id="rId32"/>
  </p:handoutMasterIdLst>
  <p:sldIdLst>
    <p:sldId id="256" r:id="rId3"/>
    <p:sldId id="299" r:id="rId4"/>
    <p:sldId id="487" r:id="rId5"/>
    <p:sldId id="504" r:id="rId6"/>
    <p:sldId id="505" r:id="rId7"/>
    <p:sldId id="506" r:id="rId8"/>
    <p:sldId id="481" r:id="rId9"/>
    <p:sldId id="508" r:id="rId10"/>
    <p:sldId id="512" r:id="rId11"/>
    <p:sldId id="507" r:id="rId12"/>
    <p:sldId id="486" r:id="rId13"/>
    <p:sldId id="488" r:id="rId14"/>
    <p:sldId id="515" r:id="rId15"/>
    <p:sldId id="485" r:id="rId16"/>
    <p:sldId id="517" r:id="rId17"/>
    <p:sldId id="292" r:id="rId18"/>
    <p:sldId id="518" r:id="rId19"/>
    <p:sldId id="491" r:id="rId20"/>
    <p:sldId id="494" r:id="rId21"/>
    <p:sldId id="514" r:id="rId22"/>
    <p:sldId id="520" r:id="rId23"/>
    <p:sldId id="513" r:id="rId24"/>
    <p:sldId id="516" r:id="rId25"/>
    <p:sldId id="492" r:id="rId26"/>
    <p:sldId id="496" r:id="rId27"/>
    <p:sldId id="511" r:id="rId28"/>
    <p:sldId id="519" r:id="rId29"/>
    <p:sldId id="315" r:id="rId30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rgun Kayis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8FEDDD"/>
    <a:srgbClr val="FFFFFF"/>
    <a:srgbClr val="F59A9B"/>
    <a:srgbClr val="F37A7D"/>
    <a:srgbClr val="EA5A5D"/>
    <a:srgbClr val="000000"/>
    <a:srgbClr val="E4574E"/>
    <a:srgbClr val="5DB7E2"/>
    <a:srgbClr val="67A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8" autoAdjust="0"/>
    <p:restoredTop sz="77205" autoAdjust="0"/>
  </p:normalViewPr>
  <p:slideViewPr>
    <p:cSldViewPr snapToGrid="0" snapToObjects="1">
      <p:cViewPr varScale="1">
        <p:scale>
          <a:sx n="111" d="100"/>
          <a:sy n="111" d="100"/>
        </p:scale>
        <p:origin x="952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3D4B-86ED-8F4F-B9EC-3B60F384C9E1}" type="datetimeFigureOut">
              <a:rPr lang="en-US" smtClean="0"/>
              <a:t>5/27/24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D438-CB09-3F48-AF41-08BE00E593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308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CB476-D8EE-AA4D-A4E0-63EF039A6A58}" type="datetimeFigureOut">
              <a:rPr lang="en-US" smtClean="0"/>
              <a:t>5/27/24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4D702-4890-4945-908F-F8E036BCC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011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Brains are elastic.  If we stretch them, they expand!  </a:t>
            </a:r>
          </a:p>
          <a:p>
            <a:r>
              <a:rPr lang="en-CA" dirty="0"/>
              <a:t>Young</a:t>
            </a:r>
            <a:r>
              <a:rPr lang="en-CA" baseline="0" dirty="0"/>
              <a:t> brains particularly benefit from learning a second language.  </a:t>
            </a:r>
          </a:p>
          <a:p>
            <a:endParaRPr lang="en-CA" baseline="0" dirty="0"/>
          </a:p>
          <a:p>
            <a:r>
              <a:rPr lang="en-CA" baseline="0" dirty="0"/>
              <a:t>The two areas here are the LANGUAGE CENTRES (Wernicke’s Area and </a:t>
            </a:r>
            <a:r>
              <a:rPr lang="en-CA" baseline="0" dirty="0" err="1"/>
              <a:t>Broca’s</a:t>
            </a:r>
            <a:r>
              <a:rPr lang="en-CA" baseline="0" dirty="0"/>
              <a:t> Area) and the yellow is the Hippocampus – all of which are larger (</a:t>
            </a:r>
            <a:r>
              <a:rPr lang="en-CA" baseline="0" dirty="0" err="1"/>
              <a:t>ie</a:t>
            </a:r>
            <a:r>
              <a:rPr lang="en-CA" baseline="0" dirty="0"/>
              <a:t>. Have more neurons at work) in bilingual compared to monolingual brains. 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65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Begin this slide by affirming the role of the School District in all they do.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relationship between CPF and the SB must be based on mutual respect</a:t>
            </a:r>
            <a:r>
              <a:rPr lang="en-GB" baseline="0" dirty="0"/>
              <a:t> </a:t>
            </a:r>
            <a:r>
              <a:rPr lang="en-GB" dirty="0"/>
              <a:t>in establishing a productive learning environment for kids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76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Prizes from past years have included for your $25 membership fee </a:t>
            </a:r>
          </a:p>
          <a:p>
            <a:r>
              <a:rPr lang="en-GB" dirty="0"/>
              <a:t>… Prizes (including books for kids)</a:t>
            </a:r>
          </a:p>
          <a:p>
            <a:r>
              <a:rPr lang="en-GB" dirty="0"/>
              <a:t>Free flight voucher,</a:t>
            </a:r>
          </a:p>
          <a:p>
            <a:r>
              <a:rPr lang="en-GB" dirty="0"/>
              <a:t>Free tutoring in French from a partner organisation, </a:t>
            </a:r>
          </a:p>
          <a:p>
            <a:r>
              <a:rPr lang="en-GB" dirty="0"/>
              <a:t>Family pass of 4 for children’s festival…  </a:t>
            </a:r>
          </a:p>
          <a:p>
            <a:endParaRPr lang="en-GB" dirty="0"/>
          </a:p>
          <a:p>
            <a:endParaRPr lang="en-GB" baseline="0" dirty="0"/>
          </a:p>
          <a:p>
            <a:r>
              <a:rPr lang="en-GB" baseline="0" dirty="0"/>
              <a:t>Other reasons to join: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Ensuring your kids have access to excellent French language instruction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Gaining</a:t>
            </a:r>
            <a:r>
              <a:rPr lang="en-GB" baseline="0" dirty="0"/>
              <a:t> skills as a community organizer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Having fun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Learning French language research and policy framework in BC and how it impacts your child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33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a community organisation, we facilitate further research and a network of support (partnering with other parents to get through those issues).  </a:t>
            </a:r>
            <a:br>
              <a:rPr lang="en-GB" dirty="0"/>
            </a:br>
            <a:endParaRPr lang="en-GB" dirty="0"/>
          </a:p>
          <a:p>
            <a:r>
              <a:rPr lang="en-GB" dirty="0"/>
              <a:t>CPF is many voices</a:t>
            </a:r>
            <a:r>
              <a:rPr lang="en-GB" baseline="0" dirty="0"/>
              <a:t> </a:t>
            </a:r>
            <a:r>
              <a:rPr lang="en-GB" dirty="0"/>
              <a:t>– it’s not just </a:t>
            </a:r>
            <a:r>
              <a:rPr lang="en-GB" u="sng" dirty="0"/>
              <a:t>one</a:t>
            </a:r>
            <a:r>
              <a:rPr lang="en-GB" dirty="0"/>
              <a:t> voice, and we have strength in numbers.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06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127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Speak about the average time commitment for the three roles you just discussed, plus any other roles that your chapter specifically needs to be filled right now.</a:t>
            </a:r>
          </a:p>
          <a:p>
            <a:endParaRPr 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Estimates (though each Chapter may differ)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President – 10 hours/month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Treasurer– 5 hours/month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Secretary – 5 hours/month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Events: 10 hours each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Reps – 1 hour a month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28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example, a School Rep liaises between a chapter and the schools, and would typically involve a task such as putting up posters or dropping off brochures at a school (every school has a system).  </a:t>
            </a:r>
          </a:p>
          <a:p>
            <a:r>
              <a:rPr lang="en-GB" dirty="0"/>
              <a:t>Secretary provides admin support of the chapter, such as sending out an agenda for meetings.</a:t>
            </a:r>
          </a:p>
          <a:p>
            <a:r>
              <a:rPr lang="en-GB" dirty="0"/>
              <a:t>Communications Person – manage local chapter’s social media and chapters…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52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15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If people need contact details,</a:t>
            </a:r>
          </a:p>
          <a:p>
            <a:endParaRPr lang="en-US" baseline="0" dirty="0"/>
          </a:p>
          <a:p>
            <a:r>
              <a:rPr lang="en-US" baseline="0" dirty="0"/>
              <a:t>WEBSITE: cpf.bc.ca</a:t>
            </a:r>
          </a:p>
          <a:p>
            <a:r>
              <a:rPr lang="en-US" baseline="0" dirty="0"/>
              <a:t>TELEPHONE: 778-329-9115 </a:t>
            </a:r>
            <a:r>
              <a:rPr lang="en-US" baseline="0" dirty="0" err="1"/>
              <a:t>ext</a:t>
            </a:r>
            <a:r>
              <a:rPr lang="en-US" baseline="0" dirty="0"/>
              <a:t> 317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81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Studies of bilinguals</a:t>
            </a:r>
            <a:r>
              <a:rPr lang="en-US" baseline="0" dirty="0"/>
              <a:t> show that General Intelligence is up to 1 standard deviation higher than monolinguals.  In addition, age-related brain disorders such as Alzheimer’s are delayed by an average 0f &gt;4 years in bilingual vs. monolingual people.   </a:t>
            </a:r>
          </a:p>
          <a:p>
            <a:endParaRPr lang="en-US" baseline="0" dirty="0"/>
          </a:p>
          <a:p>
            <a:r>
              <a:rPr lang="en-US" baseline="0" dirty="0"/>
              <a:t>SOURCE: ‘Does Bilingualism influence Cognitive Aging?’ – </a:t>
            </a:r>
            <a:r>
              <a:rPr lang="en-US" baseline="0" dirty="0" err="1"/>
              <a:t>Bak</a:t>
            </a:r>
            <a:r>
              <a:rPr lang="en-US" baseline="0" dirty="0"/>
              <a:t> et al., </a:t>
            </a:r>
            <a:r>
              <a:rPr lang="en-US" u="sng" baseline="0" dirty="0"/>
              <a:t>Annals of Neurology</a:t>
            </a:r>
            <a:r>
              <a:rPr lang="en-US" u="none" baseline="0" dirty="0"/>
              <a:t> </a:t>
            </a:r>
            <a:r>
              <a:rPr lang="en-US" baseline="0" dirty="0"/>
              <a:t>(June 2014)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3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7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French is the mother-tongue of </a:t>
            </a:r>
            <a:r>
              <a:rPr lang="en-US" baseline="0" dirty="0"/>
              <a:t>more than 321 million people worldwide, and is the only other language alongside English to be spoken as an official on five continents.   </a:t>
            </a:r>
          </a:p>
          <a:p>
            <a:endParaRPr lang="en-US" baseline="0" dirty="0"/>
          </a:p>
          <a:p>
            <a:r>
              <a:rPr lang="en-US" u="sng" baseline="0" dirty="0"/>
              <a:t>Key to Map</a:t>
            </a:r>
          </a:p>
          <a:p>
            <a:r>
              <a:rPr lang="en-US" baseline="0" dirty="0"/>
              <a:t>Dark Blue – French as primary language</a:t>
            </a:r>
          </a:p>
          <a:p>
            <a:r>
              <a:rPr lang="en-US" dirty="0"/>
              <a:t>Light Blue – French</a:t>
            </a:r>
            <a:r>
              <a:rPr lang="en-US" baseline="0" dirty="0"/>
              <a:t> as an official language</a:t>
            </a:r>
          </a:p>
          <a:p>
            <a:r>
              <a:rPr lang="en-US" dirty="0"/>
              <a:t>Medium Blue – French as</a:t>
            </a:r>
            <a:r>
              <a:rPr lang="en-US" baseline="0" dirty="0"/>
              <a:t> an historical official language, and still spoken today as the common tongue</a:t>
            </a:r>
          </a:p>
          <a:p>
            <a:r>
              <a:rPr lang="en-US" baseline="0" dirty="0"/>
              <a:t>Green Dots – Cities with large Francophone populations</a:t>
            </a:r>
          </a:p>
          <a:p>
            <a:r>
              <a:rPr lang="en-US" baseline="0" dirty="0"/>
              <a:t>Blue Circles – French overseas territories where French in universally spoken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84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67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French is one of the official languages of the United Nations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7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are more than 70,000 Francophones</a:t>
            </a:r>
            <a:r>
              <a:rPr lang="en-GB" baseline="0" dirty="0"/>
              <a:t> and 300,000 Francophiles in BC.  (Source: BC Provincial Government website:</a:t>
            </a:r>
          </a:p>
          <a:p>
            <a:r>
              <a:rPr lang="en-GB" baseline="0" dirty="0"/>
              <a:t>http://blog.data.gov.bc.ca/2014/06/mapping-british-columbia-french-resources-and-services/ )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88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Equal </a:t>
            </a:r>
            <a:r>
              <a:rPr lang="en-GB" b="1" i="1" dirty="0"/>
              <a:t>Access</a:t>
            </a:r>
            <a:r>
              <a:rPr lang="en-GB" b="1" dirty="0"/>
              <a:t> </a:t>
            </a:r>
            <a:r>
              <a:rPr lang="en-GB" dirty="0"/>
              <a:t>to French second language programs (for example Early &amp; Late French Immersion, Core &amp; Intensive French)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54D702-4890-4945-908F-F8E036BCC3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53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5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-14110" y="1402080"/>
            <a:ext cx="6872111" cy="2273073"/>
          </a:xfrm>
          <a:prstGeom prst="rect">
            <a:avLst/>
          </a:prstGeom>
          <a:ln w="19050">
            <a:noFill/>
          </a:ln>
        </p:spPr>
        <p:txBody>
          <a:bodyPr vert="horz" anchor="b"/>
          <a:lstStyle>
            <a:lvl1pPr marL="0" indent="0" algn="ctr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7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63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2645834" y="1434820"/>
            <a:ext cx="3836887" cy="3146434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5D5D5D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6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5D5D5D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6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employ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668541" y="1456319"/>
            <a:ext cx="971628" cy="971629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4212990" y="1467864"/>
            <a:ext cx="971628" cy="971629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6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3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500386" y="1327062"/>
            <a:ext cx="3400512" cy="2482373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6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2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2572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725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5540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0334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3447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7395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 with showing ha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5162099" y="919875"/>
            <a:ext cx="1477569" cy="2820852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</p:spTree>
    <p:extLst>
      <p:ext uri="{BB962C8B-B14F-4D97-AF65-F5344CB8AC3E}">
        <p14:creationId xmlns:p14="http://schemas.microsoft.com/office/powerpoint/2010/main" val="43402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7903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6718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8296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2143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474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man in infograpf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3684530" y="685213"/>
            <a:ext cx="2161789" cy="3153008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</p:spTree>
    <p:extLst>
      <p:ext uri="{BB962C8B-B14F-4D97-AF65-F5344CB8AC3E}">
        <p14:creationId xmlns:p14="http://schemas.microsoft.com/office/powerpoint/2010/main" val="195244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1271281" y="599879"/>
            <a:ext cx="1538817" cy="1538818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5D5D5D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</p:spTree>
    <p:extLst>
      <p:ext uri="{BB962C8B-B14F-4D97-AF65-F5344CB8AC3E}">
        <p14:creationId xmlns:p14="http://schemas.microsoft.com/office/powerpoint/2010/main" val="16210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(1 bigger) +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737810" y="1456319"/>
            <a:ext cx="1801283" cy="1801284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2856782" y="1718785"/>
            <a:ext cx="1538817" cy="1538818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707564" y="1718785"/>
            <a:ext cx="1538817" cy="1538818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3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6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(all equal)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5"/>
          <p:cNvSpPr>
            <a:spLocks noGrp="1"/>
          </p:cNvSpPr>
          <p:nvPr>
            <p:ph type="pic" sz="quarter" idx="11" hasCustomPrompt="1"/>
          </p:nvPr>
        </p:nvSpPr>
        <p:spPr>
          <a:xfrm>
            <a:off x="806752" y="1718785"/>
            <a:ext cx="1538817" cy="1538818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0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2663258" y="1718785"/>
            <a:ext cx="1538817" cy="1538818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1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514040" y="1718785"/>
            <a:ext cx="1538817" cy="1538818"/>
          </a:xfrm>
          <a:prstGeom prst="rect">
            <a:avLst/>
          </a:prstGeom>
          <a:ln w="19050">
            <a:noFill/>
          </a:ln>
        </p:spPr>
        <p:txBody>
          <a:bodyPr vert="horz"/>
          <a:lstStyle>
            <a:lvl1pPr marL="0" indent="0">
              <a:buNone/>
              <a:defRPr sz="16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Photo here</a:t>
            </a:r>
          </a:p>
        </p:txBody>
      </p:sp>
      <p:sp>
        <p:nvSpPr>
          <p:cNvPr id="13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7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/>
          <p:cNvSpPr>
            <a:spLocks noGrp="1"/>
          </p:cNvSpPr>
          <p:nvPr>
            <p:ph type="media" sz="quarter" idx="11" hasCustomPrompt="1"/>
          </p:nvPr>
        </p:nvSpPr>
        <p:spPr>
          <a:xfrm>
            <a:off x="604763" y="1286209"/>
            <a:ext cx="5648476" cy="31527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r>
              <a:rPr lang="en-US" dirty="0"/>
              <a:t>Video here</a:t>
            </a:r>
          </a:p>
        </p:txBody>
      </p:sp>
      <p:sp>
        <p:nvSpPr>
          <p:cNvPr id="6" name="Slide Number Placeholder 19"/>
          <p:cNvSpPr>
            <a:spLocks noGrp="1"/>
          </p:cNvSpPr>
          <p:nvPr>
            <p:ph type="sldNum" sz="quarter" idx="10"/>
          </p:nvPr>
        </p:nvSpPr>
        <p:spPr>
          <a:xfrm>
            <a:off x="4506068" y="4730979"/>
            <a:ext cx="2133600" cy="273844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  <a:latin typeface="Roboto Slab Light"/>
                <a:cs typeface="Roboto Slab Light"/>
              </a:defRPr>
            </a:lvl1pPr>
          </a:lstStyle>
          <a:p>
            <a:fld id="{85D7182A-6091-0B44-BC53-3741B67237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6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21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858000" cy="5143500"/>
          </a:xfrm>
          <a:prstGeom prst="rect">
            <a:avLst/>
          </a:prstGeom>
          <a:ln w="19050">
            <a:noFill/>
          </a:ln>
        </p:spPr>
        <p:txBody>
          <a:bodyPr vert="horz" anchor="b"/>
          <a:lstStyle>
            <a:lvl1pPr marL="0" indent="0">
              <a:buNone/>
              <a:defRPr sz="1600">
                <a:solidFill>
                  <a:srgbClr val="5D5D5D"/>
                </a:solidFill>
                <a:latin typeface="Aleo Light"/>
                <a:cs typeface="Aleo Light"/>
              </a:defRPr>
            </a:lvl1pPr>
            <a:lvl2pPr marL="457200" indent="0" algn="l">
              <a:buNone/>
              <a:defRPr sz="2400">
                <a:solidFill>
                  <a:schemeClr val="bg1"/>
                </a:solidFill>
                <a:latin typeface="Roboto Slab Light"/>
                <a:cs typeface="Roboto Slab Light"/>
              </a:defRPr>
            </a:lvl2pPr>
          </a:lstStyle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33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5" r:id="rId2"/>
    <p:sldLayoutId id="2147483688" r:id="rId3"/>
    <p:sldLayoutId id="2147483683" r:id="rId4"/>
    <p:sldLayoutId id="2147483677" r:id="rId5"/>
    <p:sldLayoutId id="2147483678" r:id="rId6"/>
    <p:sldLayoutId id="2147483680" r:id="rId7"/>
    <p:sldLayoutId id="2147483655" r:id="rId8"/>
    <p:sldLayoutId id="2147483681" r:id="rId9"/>
    <p:sldLayoutId id="2147483682" r:id="rId10"/>
    <p:sldLayoutId id="2147483684" r:id="rId11"/>
    <p:sldLayoutId id="2147483686" r:id="rId12"/>
    <p:sldLayoutId id="2147483687" r:id="rId13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rgbClr val="5D5D5D"/>
          </a:solidFill>
          <a:latin typeface="Aleo Light"/>
          <a:ea typeface="+mj-ea"/>
          <a:cs typeface="Aleo Ligh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leo Regular"/>
          <a:ea typeface="+mn-ea"/>
          <a:cs typeface="Aleo Regular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leo Regular"/>
          <a:ea typeface="+mn-ea"/>
          <a:cs typeface="Aleo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leo Regular"/>
          <a:ea typeface="+mn-ea"/>
          <a:cs typeface="Aleo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leo Regular"/>
          <a:ea typeface="+mn-ea"/>
          <a:cs typeface="Aleo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leo Regular"/>
          <a:ea typeface="+mn-ea"/>
          <a:cs typeface="Aleo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1CB2E-85D7-45D3-985C-2B621E89904D}" type="datetimeFigureOut">
              <a:rPr lang="en-CA" smtClean="0"/>
              <a:t>2024-05-27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6A334-87F6-486D-B03E-6CE18AA39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267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20.pn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microsoft.com/office/2007/relationships/hdphoto" Target="../media/hdphoto1.wdp"/><Relationship Id="rId2" Type="http://schemas.microsoft.com/office/2007/relationships/media" Target="../media/media16.m4a"/><Relationship Id="rId1" Type="http://schemas.openxmlformats.org/officeDocument/2006/relationships/tags" Target="../tags/tag3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microsoft.com/office/2007/relationships/media" Target="../media/media18.m4a"/><Relationship Id="rId1" Type="http://schemas.openxmlformats.org/officeDocument/2006/relationships/audio" Target="NULL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19.wav"/><Relationship Id="rId7" Type="http://schemas.openxmlformats.org/officeDocument/2006/relationships/image" Target="../media/image29.png"/><Relationship Id="rId2" Type="http://schemas.microsoft.com/office/2007/relationships/media" Target="../media/media19.wav"/><Relationship Id="rId1" Type="http://schemas.openxmlformats.org/officeDocument/2006/relationships/tags" Target="../tags/tag4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2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265595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145189" y="7883351"/>
            <a:ext cx="1416384" cy="485315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CA" sz="4400" dirty="0"/>
              <a:t> </a:t>
            </a:r>
            <a:endParaRPr lang="en-US" sz="4400" dirty="0">
              <a:solidFill>
                <a:schemeClr val="bg1"/>
              </a:solidFill>
              <a:latin typeface="Mathilde"/>
              <a:cs typeface="Mathil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334274" y="26481"/>
            <a:ext cx="4211500" cy="260407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4400" dirty="0">
                <a:solidFill>
                  <a:schemeClr val="bg1"/>
                </a:solidFill>
                <a:latin typeface="+mj-lt"/>
                <a:cs typeface="nevis Bold"/>
              </a:rPr>
              <a:t> </a:t>
            </a:r>
          </a:p>
        </p:txBody>
      </p:sp>
      <p:pic>
        <p:nvPicPr>
          <p:cNvPr id="6" name="Picture 5" descr="logo with branch name - BCYK - black[1] cop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271" y="642065"/>
            <a:ext cx="4838700" cy="1638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4274" y="3486551"/>
            <a:ext cx="41774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An Introduction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535">
        <p14:pan dir="u"/>
      </p:transition>
    </mc:Choice>
    <mc:Fallback xmlns="">
      <p:transition spd="slow" advTm="205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ands, World, Map, Global, Earth, Globe, Blue, Creative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2960"/>
            <a:ext cx="6843482" cy="497615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6843482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4518" y="166129"/>
            <a:ext cx="6872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We believe our children should have every opportunity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400717"/>
            <a:ext cx="6843482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438333" y="3888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552541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to engage in dialogue with Citizens of the World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9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3590">
        <p14:pan dir="u"/>
      </p:transition>
    </mc:Choice>
    <mc:Fallback xmlns="">
      <p:transition spd="slow" advTm="13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6843482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04" y="-47313"/>
            <a:ext cx="6741996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solidFill>
                  <a:srgbClr val="FFFFFF"/>
                </a:solidFill>
                <a:latin typeface="nevis Bold"/>
                <a:cs typeface="nevis Bold"/>
              </a:rPr>
              <a:t>Since 1978, CPF has been working to ensure</a:t>
            </a:r>
          </a:p>
          <a:p>
            <a:pPr algn="ctr"/>
            <a:r>
              <a:rPr lang="en-CA" sz="2500" dirty="0">
                <a:solidFill>
                  <a:srgbClr val="FFFFFF"/>
                </a:solidFill>
                <a:latin typeface="nevis Bold"/>
                <a:cs typeface="nevis Bold"/>
              </a:rPr>
              <a:t>Children across BC &amp; Yukon have</a:t>
            </a:r>
            <a:r>
              <a:rPr lang="is-IS" sz="2500" dirty="0">
                <a:solidFill>
                  <a:srgbClr val="FFFFFF"/>
                </a:solidFill>
                <a:latin typeface="nevis Bold"/>
                <a:cs typeface="nevis Bold"/>
              </a:rPr>
              <a:t>…</a:t>
            </a:r>
            <a:endParaRPr lang="en-CA" sz="2500" dirty="0">
              <a:solidFill>
                <a:srgbClr val="FFFFFF"/>
              </a:solidFill>
              <a:latin typeface="nevis Bold"/>
              <a:cs typeface="nevis Bold"/>
            </a:endParaRPr>
          </a:p>
          <a:p>
            <a:pPr algn="ctr"/>
            <a:endParaRPr lang="en-CA" sz="2500" dirty="0">
              <a:solidFill>
                <a:srgbClr val="FFFFFF"/>
              </a:solidFill>
              <a:latin typeface="nevis Bold"/>
              <a:cs typeface="nevis Bold"/>
            </a:endParaRP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Equal Access to Educational opportunities in French</a:t>
            </a:r>
          </a:p>
        </p:txBody>
      </p:sp>
      <p:pic>
        <p:nvPicPr>
          <p:cNvPr id="9" name="Bild 2" descr="map.png"/>
          <p:cNvPicPr>
            <a:picLocks noChangeAspect="1"/>
          </p:cNvPicPr>
          <p:nvPr/>
        </p:nvPicPr>
        <p:blipFill rotWithShape="1"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140" y="1738054"/>
            <a:ext cx="4819666" cy="2880097"/>
          </a:xfrm>
          <a:prstGeom prst="rect">
            <a:avLst/>
          </a:prstGeom>
        </p:spPr>
      </p:pic>
      <p:sp>
        <p:nvSpPr>
          <p:cNvPr id="10" name="Textfeld 3"/>
          <p:cNvSpPr txBox="1"/>
          <p:nvPr/>
        </p:nvSpPr>
        <p:spPr>
          <a:xfrm>
            <a:off x="788138" y="2078772"/>
            <a:ext cx="1841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FFFFFF"/>
                </a:solidFill>
                <a:latin typeface="Roboto Slab Light"/>
                <a:cs typeface="Roboto Slab Light"/>
              </a:rPr>
              <a:t>British Columbia</a:t>
            </a:r>
          </a:p>
          <a:p>
            <a:pPr algn="r"/>
            <a:r>
              <a:rPr lang="en-US" sz="1200" dirty="0">
                <a:solidFill>
                  <a:srgbClr val="2ECC71"/>
                </a:solidFill>
                <a:latin typeface="Roboto Slab Light"/>
                <a:cs typeface="Roboto Slab Light"/>
              </a:rPr>
              <a:t>Over 7,500 members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618978" y="2140945"/>
            <a:ext cx="141717" cy="789543"/>
            <a:chOff x="2045983" y="2535717"/>
            <a:chExt cx="141717" cy="789543"/>
          </a:xfrm>
        </p:grpSpPr>
        <p:sp>
          <p:nvSpPr>
            <p:cNvPr id="12" name="Oval 11"/>
            <p:cNvSpPr/>
            <p:nvPr/>
          </p:nvSpPr>
          <p:spPr>
            <a:xfrm>
              <a:off x="2045983" y="2535717"/>
              <a:ext cx="141717" cy="141717"/>
            </a:xfrm>
            <a:prstGeom prst="ellipse">
              <a:avLst/>
            </a:prstGeom>
            <a:solidFill>
              <a:schemeClr val="accent5"/>
            </a:solidFill>
            <a:ln w="38100" cap="rnd" cmpd="sng">
              <a:noFill/>
              <a:beve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116843" y="2671726"/>
              <a:ext cx="0" cy="653534"/>
            </a:xfrm>
            <a:prstGeom prst="line">
              <a:avLst/>
            </a:prstGeom>
            <a:ln w="12700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feld 3"/>
          <p:cNvSpPr txBox="1"/>
          <p:nvPr/>
        </p:nvSpPr>
        <p:spPr>
          <a:xfrm>
            <a:off x="3973529" y="2275516"/>
            <a:ext cx="18414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  <a:latin typeface="Roboto Slab Light"/>
                <a:cs typeface="Roboto Slab Light"/>
              </a:rPr>
              <a:t>Canada</a:t>
            </a:r>
          </a:p>
          <a:p>
            <a:r>
              <a:rPr lang="en-US" sz="1200" dirty="0">
                <a:solidFill>
                  <a:srgbClr val="2ECC71"/>
                </a:solidFill>
                <a:latin typeface="Roboto Slab Light"/>
                <a:cs typeface="Roboto Slab Light"/>
              </a:rPr>
              <a:t>Over 23,000 members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712035" y="2140945"/>
            <a:ext cx="141717" cy="789543"/>
            <a:chOff x="2045983" y="2535717"/>
            <a:chExt cx="141717" cy="789543"/>
          </a:xfrm>
        </p:grpSpPr>
        <p:sp>
          <p:nvSpPr>
            <p:cNvPr id="18" name="Oval 17"/>
            <p:cNvSpPr/>
            <p:nvPr/>
          </p:nvSpPr>
          <p:spPr>
            <a:xfrm>
              <a:off x="2045983" y="2535717"/>
              <a:ext cx="141717" cy="141717"/>
            </a:xfrm>
            <a:prstGeom prst="ellipse">
              <a:avLst/>
            </a:prstGeom>
            <a:solidFill>
              <a:schemeClr val="accent5"/>
            </a:solidFill>
            <a:ln w="38100" cap="rnd" cmpd="sng">
              <a:noFill/>
              <a:beve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116843" y="2671726"/>
              <a:ext cx="0" cy="653534"/>
            </a:xfrm>
            <a:prstGeom prst="line">
              <a:avLst/>
            </a:prstGeom>
            <a:ln w="12700">
              <a:solidFill>
                <a:schemeClr val="accent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14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7014">
        <p14:pan dir="u"/>
      </p:transition>
    </mc:Choice>
    <mc:Fallback xmlns="">
      <p:transition spd="slow" advTm="37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Volunteers, Training, Lesson, Teacher, Studen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580848"/>
            <a:ext cx="6858000" cy="45648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" y="-12960"/>
            <a:ext cx="6869401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676" y="103795"/>
            <a:ext cx="6741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solidFill>
                  <a:srgbClr val="FFFFFF"/>
                </a:solidFill>
                <a:latin typeface="nevis Bold"/>
                <a:cs typeface="nevis Bold"/>
              </a:rPr>
              <a:t>CPF was started by Parents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400" y="4415882"/>
            <a:ext cx="6869401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1399" y="4471590"/>
            <a:ext cx="680413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solidFill>
                  <a:srgbClr val="FFFFFF"/>
                </a:solidFill>
                <a:latin typeface="nevis Bold"/>
                <a:cs typeface="nevis Bold"/>
              </a:rPr>
              <a:t>and today CPF is still run by Volunteer Parents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5687">
        <p14:pan dir="u"/>
      </p:transition>
    </mc:Choice>
    <mc:Fallback xmlns="">
      <p:transition spd="slow" advTm="15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Volunteer, Girls, Kids, Children, Mother, Discussion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3988" y="-12960"/>
            <a:ext cx="6881989" cy="49495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1" y="-12960"/>
            <a:ext cx="6858001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rgbClr val="FFFFFF"/>
                </a:solidFill>
                <a:latin typeface="nevis Bold"/>
                <a:cs typeface="nevis Bold"/>
              </a:rPr>
              <a:t>And our focus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519" y="4413677"/>
            <a:ext cx="6843482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19" y="4540061"/>
            <a:ext cx="6741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solidFill>
                  <a:srgbClr val="FFFFFF"/>
                </a:solidFill>
                <a:latin typeface="nevis Bold"/>
                <a:cs typeface="nevis Bold"/>
              </a:rPr>
              <a:t>is </a:t>
            </a:r>
            <a:r>
              <a:rPr lang="en-CA" sz="2500" i="1" dirty="0">
                <a:solidFill>
                  <a:srgbClr val="FFFFFF"/>
                </a:solidFill>
                <a:latin typeface="nevis Bold"/>
                <a:cs typeface="nevis Bold"/>
              </a:rPr>
              <a:t>always </a:t>
            </a:r>
            <a:r>
              <a:rPr lang="en-CA" sz="2500" dirty="0">
                <a:solidFill>
                  <a:srgbClr val="FFFFFF"/>
                </a:solidFill>
                <a:latin typeface="nevis Bold"/>
                <a:cs typeface="nevis Bold"/>
              </a:rPr>
              <a:t>on Children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3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3982">
        <p14:pan dir="u"/>
      </p:transition>
    </mc:Choice>
    <mc:Fallback xmlns="">
      <p:transition spd="slow" advTm="13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068" y="1897344"/>
            <a:ext cx="6121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713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latin typeface="nevis Bold"/>
                <a:cs typeface="nevis Bold"/>
              </a:rPr>
              <a:t>CPF Supports:</a:t>
            </a:r>
          </a:p>
          <a:p>
            <a:pPr algn="ctr"/>
            <a:r>
              <a:rPr lang="en-CA" dirty="0">
                <a:latin typeface="nevis Bold"/>
                <a:cs typeface="nevis Bold"/>
              </a:rPr>
              <a:t>Equal Access, Choice, and options for French language learning</a:t>
            </a:r>
          </a:p>
        </p:txBody>
      </p:sp>
      <p:pic>
        <p:nvPicPr>
          <p:cNvPr id="2" name="Picture 1" descr="cir_CPF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068" y="586266"/>
            <a:ext cx="6486082" cy="839375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0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3609">
        <p14:pan dir="u"/>
      </p:transition>
    </mc:Choice>
    <mc:Fallback xmlns="">
      <p:transition spd="slow" advTm="13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4"/>
          <p:cNvSpPr txBox="1"/>
          <p:nvPr/>
        </p:nvSpPr>
        <p:spPr>
          <a:xfrm>
            <a:off x="525345" y="4081605"/>
            <a:ext cx="194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We run the </a:t>
            </a:r>
          </a:p>
          <a:p>
            <a:pPr algn="ctr"/>
            <a:r>
              <a:rPr lang="en-GB" sz="1400" dirty="0" err="1">
                <a:solidFill>
                  <a:srgbClr val="FFFFFF"/>
                </a:solidFill>
              </a:rPr>
              <a:t>Concours</a:t>
            </a:r>
            <a:r>
              <a:rPr lang="en-GB" sz="1400" dirty="0">
                <a:solidFill>
                  <a:srgbClr val="FFFFFF"/>
                </a:solidFill>
              </a:rPr>
              <a:t> </a:t>
            </a:r>
            <a:r>
              <a:rPr lang="en-GB" sz="1400" dirty="0" err="1">
                <a:solidFill>
                  <a:srgbClr val="FFFFFF"/>
                </a:solidFill>
              </a:rPr>
              <a:t>D’Art</a:t>
            </a:r>
            <a:r>
              <a:rPr lang="en-GB" sz="1400" dirty="0">
                <a:solidFill>
                  <a:srgbClr val="FFFFFF"/>
                </a:solidFill>
              </a:rPr>
              <a:t> </a:t>
            </a:r>
            <a:r>
              <a:rPr lang="en-GB" sz="1400" dirty="0" err="1">
                <a:solidFill>
                  <a:srgbClr val="FFFFFF"/>
                </a:solidFill>
              </a:rPr>
              <a:t>Oratoire</a:t>
            </a:r>
            <a:r>
              <a:rPr lang="en-GB" sz="1400" dirty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  <a:latin typeface="nevis Bold"/>
              <a:cs typeface="nevis Bold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878" y="2065156"/>
            <a:ext cx="1908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We fund up to 50% of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socio-cultural events</a:t>
            </a:r>
            <a:endParaRPr lang="en-US" sz="1400" dirty="0">
              <a:solidFill>
                <a:srgbClr val="FFFFFF"/>
              </a:solidFill>
              <a:latin typeface="Georgia"/>
              <a:cs typeface="Georgia"/>
            </a:endParaRPr>
          </a:p>
        </p:txBody>
      </p:sp>
      <p:grpSp>
        <p:nvGrpSpPr>
          <p:cNvPr id="5" name="Gruppierung 22"/>
          <p:cNvGrpSpPr/>
          <p:nvPr/>
        </p:nvGrpSpPr>
        <p:grpSpPr>
          <a:xfrm>
            <a:off x="2545036" y="1900822"/>
            <a:ext cx="2083803" cy="2083803"/>
            <a:chOff x="3402993" y="1097553"/>
            <a:chExt cx="2083803" cy="2083803"/>
          </a:xfrm>
        </p:grpSpPr>
        <p:sp>
          <p:nvSpPr>
            <p:cNvPr id="6" name="Oval 5"/>
            <p:cNvSpPr/>
            <p:nvPr/>
          </p:nvSpPr>
          <p:spPr>
            <a:xfrm>
              <a:off x="3402993" y="1097553"/>
              <a:ext cx="2083803" cy="2083803"/>
            </a:xfrm>
            <a:prstGeom prst="ellipse">
              <a:avLst/>
            </a:prstGeom>
            <a:noFill/>
            <a:ln w="76200" cap="rnd" cmpd="sng">
              <a:solidFill>
                <a:schemeClr val="accent5"/>
              </a:solidFill>
              <a:beve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FFFFFF"/>
                </a:solidFill>
                <a:latin typeface="Roboto Slab Light"/>
                <a:cs typeface="Roboto Slab Light"/>
              </a:endParaRPr>
            </a:p>
          </p:txBody>
        </p:sp>
        <p:sp>
          <p:nvSpPr>
            <p:cNvPr id="7" name="Textfeld 24"/>
            <p:cNvSpPr txBox="1"/>
            <p:nvPr/>
          </p:nvSpPr>
          <p:spPr>
            <a:xfrm>
              <a:off x="3517523" y="1874607"/>
              <a:ext cx="1855258" cy="523220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pPr algn="ctr"/>
              <a:r>
                <a:rPr lang="en-US" sz="2800" b="0" i="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FRENCH</a:t>
              </a:r>
            </a:p>
          </p:txBody>
        </p:sp>
      </p:grpSp>
      <p:pic>
        <p:nvPicPr>
          <p:cNvPr id="8" name="Bild 25" descr="09.png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59478">
            <a:off x="2082365" y="1973357"/>
            <a:ext cx="662771" cy="144366"/>
          </a:xfrm>
          <a:prstGeom prst="rect">
            <a:avLst/>
          </a:prstGeom>
        </p:spPr>
      </p:pic>
      <p:pic>
        <p:nvPicPr>
          <p:cNvPr id="9" name="Bild 26" descr="20.png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686334">
            <a:off x="1914480" y="2653461"/>
            <a:ext cx="544655" cy="91869"/>
          </a:xfrm>
          <a:prstGeom prst="rect">
            <a:avLst/>
          </a:prstGeom>
        </p:spPr>
      </p:pic>
      <p:pic>
        <p:nvPicPr>
          <p:cNvPr id="10" name="Bild 27" descr="21.png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957167">
            <a:off x="2314495" y="3928848"/>
            <a:ext cx="518406" cy="111556"/>
          </a:xfrm>
          <a:prstGeom prst="rect">
            <a:avLst/>
          </a:prstGeom>
        </p:spPr>
      </p:pic>
      <p:pic>
        <p:nvPicPr>
          <p:cNvPr id="12" name="Bild 29" descr="09.png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67139" flipH="1" flipV="1">
            <a:off x="4297452" y="3965295"/>
            <a:ext cx="662771" cy="144366"/>
          </a:xfrm>
          <a:prstGeom prst="rect">
            <a:avLst/>
          </a:prstGeom>
        </p:spPr>
      </p:pic>
      <p:pic>
        <p:nvPicPr>
          <p:cNvPr id="14" name="Bild 31" descr="21.png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42238" flipH="1" flipV="1">
            <a:off x="4099164" y="1689414"/>
            <a:ext cx="518406" cy="111556"/>
          </a:xfrm>
          <a:prstGeom prst="rect">
            <a:avLst/>
          </a:prstGeom>
        </p:spPr>
      </p:pic>
      <p:sp>
        <p:nvSpPr>
          <p:cNvPr id="16" name="Textfeld 33"/>
          <p:cNvSpPr txBox="1"/>
          <p:nvPr/>
        </p:nvSpPr>
        <p:spPr>
          <a:xfrm>
            <a:off x="3172179" y="964225"/>
            <a:ext cx="35445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We initiate research to help answer parent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and educator questions about FSL</a:t>
            </a:r>
          </a:p>
        </p:txBody>
      </p:sp>
      <p:sp>
        <p:nvSpPr>
          <p:cNvPr id="17" name="Textfeld 36"/>
          <p:cNvSpPr txBox="1"/>
          <p:nvPr/>
        </p:nvSpPr>
        <p:spPr>
          <a:xfrm>
            <a:off x="431603" y="1225835"/>
            <a:ext cx="2196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We provide programming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 outside the classroom</a:t>
            </a:r>
          </a:p>
        </p:txBody>
      </p:sp>
      <p:sp>
        <p:nvSpPr>
          <p:cNvPr id="18" name="Textfeld 38"/>
          <p:cNvSpPr txBox="1"/>
          <p:nvPr/>
        </p:nvSpPr>
        <p:spPr>
          <a:xfrm>
            <a:off x="3172179" y="4548365"/>
            <a:ext cx="2975544" cy="365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60000"/>
              </a:lnSpc>
            </a:pPr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We help run the </a:t>
            </a:r>
            <a:r>
              <a:rPr lang="en-US" sz="1400" i="1" dirty="0" err="1">
                <a:solidFill>
                  <a:srgbClr val="FFFFFF"/>
                </a:solidFill>
                <a:latin typeface="nevis Bold"/>
                <a:cs typeface="nevis Bold"/>
              </a:rPr>
              <a:t>Carnivale</a:t>
            </a:r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 program </a:t>
            </a:r>
          </a:p>
          <a:p>
            <a:pPr algn="ctr">
              <a:lnSpc>
                <a:spcPct val="60000"/>
              </a:lnSpc>
            </a:pPr>
            <a:r>
              <a:rPr lang="en-US" sz="1400" dirty="0">
                <a:solidFill>
                  <a:srgbClr val="FFFFFF"/>
                </a:solidFill>
                <a:latin typeface="nevis Bold"/>
                <a:cs typeface="nevis Bold"/>
              </a:rPr>
              <a:t>in many schools</a:t>
            </a:r>
            <a:endParaRPr lang="en-US" sz="1400" dirty="0">
              <a:solidFill>
                <a:srgbClr val="FFFFFF"/>
              </a:solidFill>
              <a:latin typeface="Roboto Slab Light"/>
              <a:cs typeface="Roboto Slab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" y="0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2400" dirty="0">
                <a:solidFill>
                  <a:srgbClr val="FFFFFF"/>
                </a:solidFill>
                <a:cs typeface="Georgia"/>
              </a:rPr>
              <a:t>ABOUT US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9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641">
        <p14:pan dir="u"/>
      </p:transition>
    </mc:Choice>
    <mc:Fallback xmlns="">
      <p:transition spd="slow" advTm="306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3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eam, Motivation, Teamwork, Together, Group, Community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143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542503" y="1711554"/>
            <a:ext cx="6023760" cy="830997"/>
            <a:chOff x="4835553" y="523244"/>
            <a:chExt cx="6023760" cy="830997"/>
          </a:xfrm>
        </p:grpSpPr>
        <p:sp>
          <p:nvSpPr>
            <p:cNvPr id="3" name="Rectangle 2"/>
            <p:cNvSpPr/>
            <p:nvPr/>
          </p:nvSpPr>
          <p:spPr>
            <a:xfrm>
              <a:off x="4835553" y="667617"/>
              <a:ext cx="325667" cy="325667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bIns="64008"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1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66458" y="523244"/>
              <a:ext cx="549285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400" dirty="0">
                  <a:solidFill>
                    <a:schemeClr val="bg1"/>
                  </a:solidFill>
                </a:rPr>
                <a:t>To continue to support children by working with us as a partner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2503" y="2825045"/>
            <a:ext cx="6180514" cy="830997"/>
            <a:chOff x="4835553" y="1108045"/>
            <a:chExt cx="6180514" cy="830997"/>
          </a:xfrm>
        </p:grpSpPr>
        <p:sp>
          <p:nvSpPr>
            <p:cNvPr id="13" name="Rectangle 12"/>
            <p:cNvSpPr/>
            <p:nvPr/>
          </p:nvSpPr>
          <p:spPr>
            <a:xfrm>
              <a:off x="4835553" y="1252078"/>
              <a:ext cx="325667" cy="325667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bIns="64008"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2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366458" y="1108045"/>
              <a:ext cx="564960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400" dirty="0">
                  <a:solidFill>
                    <a:schemeClr val="bg1"/>
                  </a:solidFill>
                </a:rPr>
                <a:t>Continue their support towards French education success within this district</a:t>
              </a:r>
              <a:endParaRPr lang="en-CA" sz="2400" dirty="0">
                <a:solidFill>
                  <a:schemeClr val="bg1"/>
                </a:solidFill>
                <a:latin typeface="Georgia"/>
                <a:cs typeface="Georgia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53465" y="4025374"/>
            <a:ext cx="6301908" cy="461665"/>
            <a:chOff x="4835553" y="1746733"/>
            <a:chExt cx="6301908" cy="461665"/>
          </a:xfrm>
        </p:grpSpPr>
        <p:sp>
          <p:nvSpPr>
            <p:cNvPr id="14" name="Rectangle 13"/>
            <p:cNvSpPr/>
            <p:nvPr/>
          </p:nvSpPr>
          <p:spPr>
            <a:xfrm>
              <a:off x="4835553" y="1836539"/>
              <a:ext cx="325667" cy="325667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bIns="64008"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3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366458" y="1746733"/>
              <a:ext cx="57710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CA" sz="2400" dirty="0">
                  <a:solidFill>
                    <a:srgbClr val="FFFFFF"/>
                  </a:solidFill>
                  <a:cs typeface="Georgia"/>
                </a:rPr>
                <a:t>Stay connected. Come to our events. Join us!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73408" y="3026110"/>
            <a:ext cx="184731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buClr>
                <a:schemeClr val="accent5"/>
              </a:buClr>
            </a:pPr>
            <a:endParaRPr lang="en-US" sz="2400" dirty="0">
              <a:solidFill>
                <a:srgbClr val="FFFFFF"/>
              </a:solidFill>
              <a:latin typeface="Roboto Slab Light"/>
              <a:cs typeface="Roboto Slab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714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dirty="0">
                <a:solidFill>
                  <a:srgbClr val="FFFFFF"/>
                </a:solidFill>
                <a:latin typeface="nevis Bold"/>
                <a:cs typeface="nevis Bold"/>
              </a:rPr>
              <a:t>WE ASK THE SCHOOL BOARD</a:t>
            </a:r>
            <a:endParaRPr lang="en-US" sz="2400" dirty="0">
              <a:solidFill>
                <a:schemeClr val="bg1"/>
              </a:solidFill>
              <a:latin typeface="nevis Bold"/>
              <a:cs typeface="nevis Bold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053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8002">
        <p14:pan dir="u"/>
      </p:transition>
    </mc:Choice>
    <mc:Fallback xmlns="">
      <p:transition spd="slow" advTm="280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2714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dirty="0">
                <a:solidFill>
                  <a:srgbClr val="FFFFFF"/>
                </a:solidFill>
                <a:latin typeface="nevis Bold"/>
                <a:cs typeface="nevis Bold"/>
              </a:rPr>
              <a:t>Why join </a:t>
            </a:r>
            <a:r>
              <a:rPr lang="en-US" sz="2400" cap="all" dirty="0" err="1">
                <a:solidFill>
                  <a:srgbClr val="FFFFFF"/>
                </a:solidFill>
                <a:latin typeface="nevis Bold"/>
                <a:cs typeface="nevis Bold"/>
              </a:rPr>
              <a:t>Cpf</a:t>
            </a:r>
            <a:r>
              <a:rPr lang="en-US" sz="2400" cap="all" dirty="0">
                <a:solidFill>
                  <a:srgbClr val="FFFFFF"/>
                </a:solidFill>
                <a:latin typeface="nevis Bold"/>
                <a:cs typeface="nevis Bold"/>
              </a:rPr>
              <a:t>?</a:t>
            </a:r>
            <a:endParaRPr lang="en-US" sz="2400" dirty="0">
              <a:solidFill>
                <a:schemeClr val="bg1"/>
              </a:solidFill>
              <a:latin typeface="nevis Bold"/>
              <a:cs typeface="nevis Bold"/>
            </a:endParaRPr>
          </a:p>
        </p:txBody>
      </p:sp>
      <p:sp>
        <p:nvSpPr>
          <p:cNvPr id="15" name="Rechteck 1"/>
          <p:cNvSpPr/>
          <p:nvPr/>
        </p:nvSpPr>
        <p:spPr>
          <a:xfrm>
            <a:off x="497417" y="1172133"/>
            <a:ext cx="2788816" cy="3528083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Roboto Slab Light"/>
                <a:cs typeface="Roboto Slab Light"/>
              </a:rPr>
              <a:t>Image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Roboto Slab Light"/>
                <a:cs typeface="Roboto Slab Light"/>
              </a:rPr>
              <a:t>Placeholder 1</a:t>
            </a:r>
          </a:p>
        </p:txBody>
      </p:sp>
      <p:sp>
        <p:nvSpPr>
          <p:cNvPr id="16" name="Rechteck 17"/>
          <p:cNvSpPr/>
          <p:nvPr/>
        </p:nvSpPr>
        <p:spPr>
          <a:xfrm>
            <a:off x="3503950" y="1172133"/>
            <a:ext cx="2788816" cy="1766079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Roboto Slab Light"/>
                <a:cs typeface="Roboto Slab Light"/>
              </a:rPr>
              <a:t>Image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Roboto Slab Light"/>
                <a:cs typeface="Roboto Slab Light"/>
              </a:rPr>
              <a:t>Placeholder 2</a:t>
            </a:r>
          </a:p>
        </p:txBody>
      </p:sp>
      <p:sp>
        <p:nvSpPr>
          <p:cNvPr id="17" name="Rechteck 17"/>
          <p:cNvSpPr/>
          <p:nvPr/>
        </p:nvSpPr>
        <p:spPr>
          <a:xfrm>
            <a:off x="3503950" y="3137457"/>
            <a:ext cx="2788816" cy="1566834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Roboto Slab Light"/>
                <a:cs typeface="Roboto Slab Light"/>
              </a:rPr>
              <a:t>Image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  <a:latin typeface="Roboto Slab Light"/>
                <a:cs typeface="Roboto Slab Light"/>
              </a:rPr>
              <a:t>Placeholder 2</a:t>
            </a:r>
          </a:p>
        </p:txBody>
      </p:sp>
      <p:pic>
        <p:nvPicPr>
          <p:cNvPr id="18" name="Picture 17" descr="CONCOURS-Other-0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950" y="1172133"/>
            <a:ext cx="2788816" cy="176608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67435" y="33864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photo 2 cpf national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417" y="1172133"/>
            <a:ext cx="2788816" cy="3528083"/>
          </a:xfrm>
          <a:prstGeom prst="rect">
            <a:avLst/>
          </a:prstGeom>
        </p:spPr>
      </p:pic>
      <p:pic>
        <p:nvPicPr>
          <p:cNvPr id="26" name="Picture 25" descr="CONCOURS-MorningWinners-41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3950" y="3137457"/>
            <a:ext cx="2808000" cy="1566834"/>
          </a:xfrm>
          <a:prstGeom prst="rect">
            <a:avLst/>
          </a:prstGeom>
        </p:spPr>
      </p:pic>
      <p:pic>
        <p:nvPicPr>
          <p:cNvPr id="2" name="Audio-2.wav">
            <a:hlinkClick r:id="" action="ppaction://media"/>
            <a:extLst>
              <a:ext uri="{FF2B5EF4-FFF2-40B4-BE49-F238E27FC236}">
                <a16:creationId xmlns:a16="http://schemas.microsoft.com/office/drawing/2014/main" id="{5BD5E2AF-BE99-7905-1804-BEEA04A64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761" y="4365565"/>
            <a:ext cx="655643" cy="66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293">
        <p14:pan dir="u"/>
      </p:transition>
    </mc:Choice>
    <mc:Fallback xmlns="">
      <p:transition spd="slow" advTm="30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8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COURS-Other-1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797"/>
            <a:ext cx="3424331" cy="271190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2431595"/>
            <a:ext cx="3424330" cy="271190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1600" dirty="0">
              <a:latin typeface="Goudy Old Style"/>
              <a:cs typeface="Goudy Old Style"/>
            </a:endParaRPr>
          </a:p>
          <a:p>
            <a:endParaRPr lang="en-CA" sz="1600" dirty="0">
              <a:latin typeface="Goudy Old Style"/>
              <a:cs typeface="Goudy Old Style"/>
            </a:endParaRP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And we have Credibility </a:t>
            </a:r>
          </a:p>
          <a:p>
            <a:endParaRPr lang="en-CA" sz="1600" dirty="0">
              <a:latin typeface="Goudy Old Style"/>
              <a:cs typeface="Goudy Old Style"/>
            </a:endParaRPr>
          </a:p>
          <a:p>
            <a:pPr algn="ctr"/>
            <a:r>
              <a:rPr lang="en-CA" sz="2000" dirty="0">
                <a:cs typeface="Georgia"/>
              </a:rPr>
              <a:t>…from a solid track record of advocating for our children over four decades</a:t>
            </a:r>
          </a:p>
          <a:p>
            <a:pPr marL="285750" indent="-285750">
              <a:buFont typeface="Arial"/>
              <a:buChar char="•"/>
            </a:pPr>
            <a:endParaRPr lang="en-CA" sz="1400" dirty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endParaRPr lang="en-CA" sz="1600" dirty="0">
              <a:latin typeface="Goudy Old Style"/>
              <a:cs typeface="Goudy Old Style"/>
            </a:endParaRPr>
          </a:p>
        </p:txBody>
      </p:sp>
      <p:pic>
        <p:nvPicPr>
          <p:cNvPr id="17412" name="Picture 4" descr="Children, Child, People, Portrait, Person, Happiness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4330" y="2431595"/>
            <a:ext cx="3429317" cy="2711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repes-breakfast-french-tofino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8"/>
          <a:stretch/>
        </p:blipFill>
        <p:spPr>
          <a:xfrm>
            <a:off x="3424330" y="2431594"/>
            <a:ext cx="3433670" cy="27119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3670" y="6797"/>
            <a:ext cx="3424330" cy="242479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sz="1600" dirty="0">
              <a:latin typeface="Goudy Old Style"/>
              <a:cs typeface="Goudy Old Style"/>
            </a:endParaRPr>
          </a:p>
          <a:p>
            <a:endParaRPr lang="en-CA" sz="1600" dirty="0">
              <a:latin typeface="Goudy Old Style"/>
              <a:cs typeface="Goudy Old Style"/>
            </a:endParaRPr>
          </a:p>
          <a:p>
            <a:endParaRPr lang="en-CA" sz="1600" dirty="0">
              <a:latin typeface="Goudy Old Style"/>
              <a:cs typeface="Goudy Old Style"/>
            </a:endParaRPr>
          </a:p>
          <a:p>
            <a:pPr marL="285750" indent="-285750">
              <a:buFont typeface="Arial"/>
              <a:buChar char="•"/>
            </a:pPr>
            <a:endParaRPr lang="en-CA" sz="1400" dirty="0">
              <a:latin typeface="Georgia"/>
              <a:cs typeface="Georgia"/>
            </a:endParaRPr>
          </a:p>
          <a:p>
            <a:pPr marL="285750" indent="-285750">
              <a:buFont typeface="Arial"/>
              <a:buChar char="•"/>
            </a:pPr>
            <a:endParaRPr lang="en-CA" sz="1600" dirty="0">
              <a:latin typeface="Goudy Old Style"/>
              <a:cs typeface="Goudy Old Styl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85087" y="997810"/>
            <a:ext cx="32604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nevis Bold"/>
                <a:cs typeface="nevis Bold"/>
              </a:rPr>
              <a:t>We Are Stronger Together</a:t>
            </a:r>
          </a:p>
          <a:p>
            <a:endParaRPr lang="en-US" sz="2000" dirty="0">
              <a:solidFill>
                <a:schemeClr val="accent1"/>
              </a:solidFill>
              <a:latin typeface="Georgia"/>
              <a:cs typeface="Georgia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09.108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3817">
        <p14:pan dir="u"/>
      </p:transition>
    </mc:Choice>
    <mc:Fallback xmlns="">
      <p:transition spd="slow" advTm="338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 idx="4294967295"/>
          </p:nvPr>
        </p:nvSpPr>
        <p:spPr>
          <a:xfrm>
            <a:off x="687976" y="367404"/>
            <a:ext cx="3274423" cy="57928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cap="all" dirty="0">
                <a:solidFill>
                  <a:srgbClr val="FFFFFF"/>
                </a:solidFill>
                <a:latin typeface="nevis Bold"/>
                <a:cs typeface="nevis Bold"/>
              </a:rPr>
              <a:t>SO, Please Join Us!</a:t>
            </a:r>
            <a:endParaRPr lang="en-US" sz="2000" dirty="0">
              <a:solidFill>
                <a:schemeClr val="accent5"/>
              </a:solidFill>
              <a:latin typeface="nevis Bold"/>
              <a:cs typeface="nevis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512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Georgia"/>
              </a:rPr>
              <a:t>Become A Member Today!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64466" y="1394262"/>
            <a:ext cx="6023760" cy="830997"/>
            <a:chOff x="4978116" y="205952"/>
            <a:chExt cx="6023760" cy="830997"/>
          </a:xfrm>
        </p:grpSpPr>
        <p:sp>
          <p:nvSpPr>
            <p:cNvPr id="12" name="Rectangle 11"/>
            <p:cNvSpPr/>
            <p:nvPr/>
          </p:nvSpPr>
          <p:spPr>
            <a:xfrm>
              <a:off x="4978116" y="415818"/>
              <a:ext cx="325667" cy="325667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bIns="64008"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1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09021" y="205952"/>
              <a:ext cx="549285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400" dirty="0">
                  <a:solidFill>
                    <a:schemeClr val="bg1"/>
                  </a:solidFill>
                </a:rPr>
                <a:t>VISIT OUR WEBSITE</a:t>
              </a:r>
            </a:p>
            <a:p>
              <a:pPr lvl="0"/>
              <a:r>
                <a:rPr lang="en-GB" sz="2400" dirty="0">
                  <a:solidFill>
                    <a:schemeClr val="bg1"/>
                  </a:solidFill>
                </a:rPr>
                <a:t>CPF.BC.CA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64466" y="3374648"/>
            <a:ext cx="6194892" cy="461665"/>
            <a:chOff x="4835553" y="1868094"/>
            <a:chExt cx="6194892" cy="461665"/>
          </a:xfrm>
        </p:grpSpPr>
        <p:sp>
          <p:nvSpPr>
            <p:cNvPr id="21" name="Rectangle 20"/>
            <p:cNvSpPr/>
            <p:nvPr/>
          </p:nvSpPr>
          <p:spPr>
            <a:xfrm>
              <a:off x="4835553" y="1942794"/>
              <a:ext cx="325667" cy="325667"/>
            </a:xfrm>
            <a:prstGeom prst="rect">
              <a:avLst/>
            </a:prstGeom>
            <a:noFill/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bIns="64008"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2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80836" y="1868094"/>
              <a:ext cx="564960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GB" sz="2400" dirty="0">
                  <a:solidFill>
                    <a:schemeClr val="bg1"/>
                  </a:solidFill>
                </a:rPr>
                <a:t>FOLLOW US ON SOCIAL MEDIA</a:t>
              </a:r>
              <a:endParaRPr lang="en-CA" sz="2400" dirty="0">
                <a:solidFill>
                  <a:schemeClr val="bg1"/>
                </a:solidFill>
                <a:latin typeface="Georgia"/>
                <a:cs typeface="Georgia"/>
              </a:endParaRPr>
            </a:p>
          </p:txBody>
        </p:sp>
      </p:grpSp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E40F4C6B-7FC7-9650-7873-4B7CC12F96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3" y="2743798"/>
            <a:ext cx="1479400" cy="1914518"/>
          </a:xfrm>
          <a:prstGeom prst="rect">
            <a:avLst/>
          </a:prstGeo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EAB89859-A04B-DA67-FF0B-FB448D613E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8" y="1394262"/>
            <a:ext cx="1767750" cy="733783"/>
          </a:xfrm>
          <a:prstGeom prst="rect">
            <a:avLst/>
          </a:prstGeom>
        </p:spPr>
      </p:pic>
      <p:pic>
        <p:nvPicPr>
          <p:cNvPr id="19" name="Audio-1.wav">
            <a:hlinkClick r:id="" action="ppaction://media"/>
            <a:extLst>
              <a:ext uri="{FF2B5EF4-FFF2-40B4-BE49-F238E27FC236}">
                <a16:creationId xmlns:a16="http://schemas.microsoft.com/office/drawing/2014/main" id="{7F844F30-65C7-C959-690D-F5B23BE45C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5685" y="4324024"/>
            <a:ext cx="648173" cy="661677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948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755">
        <p14:pan dir="u"/>
      </p:transition>
    </mc:Choice>
    <mc:Fallback xmlns="">
      <p:transition spd="slow" advTm="207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6667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p_brain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7896"/>
            <a:ext cx="6858000" cy="45000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4426637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8425" y="105300"/>
            <a:ext cx="4901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FFFFFF"/>
                </a:solidFill>
                <a:latin typeface="nevis Bold"/>
                <a:cs typeface="nevis Bold"/>
              </a:rPr>
              <a:t>The Brain Of A Bilingual Child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99711" y="4554922"/>
            <a:ext cx="2058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FFFFFF"/>
                </a:solidFill>
                <a:latin typeface="nevis Bold"/>
                <a:cs typeface="nevis Bold"/>
              </a:rPr>
              <a:t>is </a:t>
            </a:r>
            <a:r>
              <a:rPr lang="en-CA" sz="2800" cap="all" dirty="0">
                <a:solidFill>
                  <a:srgbClr val="FFFFFF"/>
                </a:solidFill>
                <a:latin typeface="nevis Bold"/>
                <a:cs typeface="nevis Bold"/>
              </a:rPr>
              <a:t>SPECIAL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32614" y="1755475"/>
            <a:ext cx="193437" cy="226423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559171" y="1927349"/>
            <a:ext cx="315609" cy="101435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19488553">
            <a:off x="3189099" y="2048535"/>
            <a:ext cx="315609" cy="75837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6561">
        <p14:pan dir="u"/>
      </p:transition>
    </mc:Choice>
    <mc:Fallback xmlns="">
      <p:transition spd="slow" advTm="36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512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Georgia"/>
              </a:rPr>
              <a:t>INDIVIDUAL MEMBERSHIP IS FREE!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EEEBA0-C9AE-A49F-242E-904B11F84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43" y="962145"/>
            <a:ext cx="5029200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4202859"/>
      </p:ext>
    </p:extLst>
  </p:cSld>
  <p:clrMapOvr>
    <a:masterClrMapping/>
  </p:clrMapOvr>
  <p:transition spd="slow" advTm="2246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399" y="971194"/>
            <a:ext cx="6563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</a:rPr>
              <a:t>Donations can be made monthly or as a one time donation, allocated to CPF National or a CPF Regional Branch in a specific province/territory. 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512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Georgia"/>
              </a:rPr>
              <a:t>Please consider making a donation at </a:t>
            </a:r>
            <a:r>
              <a:rPr lang="en-US" sz="2400" dirty="0" err="1">
                <a:cs typeface="Georgia"/>
              </a:rPr>
              <a:t>cpf.bc.ca</a:t>
            </a:r>
            <a:endParaRPr lang="en-US" sz="2400" dirty="0">
              <a:cs typeface="Georgia"/>
            </a:endParaRP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E9DD9932-4E9F-8DCC-8457-F3D542F58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86" y="2571750"/>
            <a:ext cx="6593169" cy="23243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134291"/>
      </p:ext>
    </p:extLst>
  </p:cSld>
  <p:clrMapOvr>
    <a:masterClrMapping/>
  </p:clrMapOvr>
  <p:transition spd="slow" advTm="2246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artup, Meeting, Brainstorming, Business, Team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8645"/>
            <a:ext cx="6858000" cy="45648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" y="0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Georgia"/>
              </a:rPr>
              <a:t>Perhaps even consider volunteering for CPF…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002.770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130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324">
        <p14:pan dir="u"/>
      </p:transition>
    </mc:Choice>
    <mc:Fallback xmlns="">
      <p:transition spd="slow" advTm="12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ock, Watch, Time, Hour, Minute, Concept, Alarm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8545" y="2195027"/>
            <a:ext cx="1728000" cy="172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2400" dirty="0">
                <a:solidFill>
                  <a:srgbClr val="FFFFFF"/>
                </a:solidFill>
                <a:cs typeface="Georgia"/>
              </a:rPr>
              <a:t>How Much Time Is Involved?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4590">
        <p14:pan dir="u"/>
      </p:transition>
    </mc:Choice>
    <mc:Fallback xmlns="">
      <p:transition spd="slow" advTm="245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368" y="1085197"/>
            <a:ext cx="6676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Some typical positions for which each Chapter needs volunteers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2400" dirty="0">
                <a:solidFill>
                  <a:srgbClr val="FFFFFF"/>
                </a:solidFill>
                <a:cs typeface="Georgia"/>
              </a:rPr>
              <a:t>How Much Time Is Involved?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24552" y="2167179"/>
            <a:ext cx="1713834" cy="1713834"/>
            <a:chOff x="1708" y="958975"/>
            <a:chExt cx="1713834" cy="1713834"/>
          </a:xfrm>
        </p:grpSpPr>
        <p:sp>
          <p:nvSpPr>
            <p:cNvPr id="32" name="Oval 31"/>
            <p:cNvSpPr/>
            <p:nvPr/>
          </p:nvSpPr>
          <p:spPr>
            <a:xfrm>
              <a:off x="1708" y="958975"/>
              <a:ext cx="1713834" cy="1713834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Oval 4"/>
            <p:cNvSpPr/>
            <p:nvPr/>
          </p:nvSpPr>
          <p:spPr>
            <a:xfrm>
              <a:off x="1708" y="1209960"/>
              <a:ext cx="1462849" cy="12118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4318" tIns="20320" rIns="94318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SECRETARY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487401" y="2167179"/>
            <a:ext cx="1713834" cy="1713834"/>
            <a:chOff x="1372776" y="958975"/>
            <a:chExt cx="1713834" cy="1713834"/>
          </a:xfrm>
        </p:grpSpPr>
        <p:sp>
          <p:nvSpPr>
            <p:cNvPr id="30" name="Oval 29"/>
            <p:cNvSpPr/>
            <p:nvPr/>
          </p:nvSpPr>
          <p:spPr>
            <a:xfrm>
              <a:off x="1372776" y="958975"/>
              <a:ext cx="1713834" cy="1713834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Oval 6"/>
            <p:cNvSpPr/>
            <p:nvPr/>
          </p:nvSpPr>
          <p:spPr>
            <a:xfrm>
              <a:off x="1623761" y="1209960"/>
              <a:ext cx="1211864" cy="12118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4318" tIns="20320" rIns="94318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SCHOOL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REP</a:t>
              </a:r>
              <a:endParaRPr lang="en-US" sz="1200" kern="1200" dirty="0">
                <a:solidFill>
                  <a:srgbClr val="FFFFFF"/>
                </a:solidFill>
                <a:latin typeface="Roboto Slab Light"/>
                <a:cs typeface="Roboto Slab Light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965357" y="2167179"/>
            <a:ext cx="1713834" cy="1713834"/>
            <a:chOff x="2743844" y="958975"/>
            <a:chExt cx="1713834" cy="1713834"/>
          </a:xfrm>
        </p:grpSpPr>
        <p:sp>
          <p:nvSpPr>
            <p:cNvPr id="28" name="Oval 27"/>
            <p:cNvSpPr/>
            <p:nvPr/>
          </p:nvSpPr>
          <p:spPr>
            <a:xfrm>
              <a:off x="2743844" y="958975"/>
              <a:ext cx="1713834" cy="1713834"/>
            </a:xfrm>
            <a:prstGeom prst="ellipse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Oval 8"/>
            <p:cNvSpPr/>
            <p:nvPr/>
          </p:nvSpPr>
          <p:spPr>
            <a:xfrm>
              <a:off x="2835626" y="1209960"/>
              <a:ext cx="1622052" cy="12118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4318" tIns="20320" rIns="94318" bIns="2032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COMMUNICATION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dirty="0">
                  <a:solidFill>
                    <a:srgbClr val="FFFFFF"/>
                  </a:solidFill>
                  <a:latin typeface="Roboto Slab Light"/>
                  <a:cs typeface="Roboto Slab Light"/>
                </a:rPr>
                <a:t>PERSON</a:t>
              </a:r>
              <a:endParaRPr lang="en-US" sz="1200" kern="1200" dirty="0">
                <a:solidFill>
                  <a:srgbClr val="FFFFFF"/>
                </a:solidFill>
                <a:latin typeface="Roboto Slab Light"/>
                <a:cs typeface="Roboto Slab Light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2452">
        <p14:pan dir="u"/>
      </p:transition>
    </mc:Choice>
    <mc:Fallback xmlns="">
      <p:transition spd="slow" advTm="42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844731" y="4402234"/>
            <a:ext cx="5085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2" name="Picture 2" descr="Once Upon A Time, Writer, Author, Story, Short Story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728828"/>
            <a:ext cx="6858000" cy="3794211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714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evis Bold"/>
                <a:cs typeface="nevis Bold"/>
              </a:rPr>
              <a:t>Why is becoming a member or even a CPF volunteer so important?</a:t>
            </a:r>
          </a:p>
        </p:txBody>
      </p:sp>
      <p:sp>
        <p:nvSpPr>
          <p:cNvPr id="6" name="Rectangle 5"/>
          <p:cNvSpPr/>
          <p:nvPr/>
        </p:nvSpPr>
        <p:spPr>
          <a:xfrm>
            <a:off x="-26662" y="4428154"/>
            <a:ext cx="689762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4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4021">
        <p14:pan dir="u"/>
      </p:transition>
    </mc:Choice>
    <mc:Fallback xmlns="">
      <p:transition spd="slow" advTm="540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6858000" cy="73378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CA" sz="2400" dirty="0">
                <a:solidFill>
                  <a:srgbClr val="FFFFFF"/>
                </a:solidFill>
                <a:cs typeface="Georgia"/>
              </a:rPr>
              <a:t>There’s just one thing left to say…</a:t>
            </a:r>
          </a:p>
        </p:txBody>
      </p:sp>
      <p:pic>
        <p:nvPicPr>
          <p:cNvPr id="21506" name="Picture 2" descr="French dictionar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733783"/>
            <a:ext cx="6858001" cy="44297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107351" y="2768283"/>
            <a:ext cx="326224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Merci</a:t>
            </a:r>
          </a:p>
          <a:p>
            <a:pPr algn="ctr"/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Beaucoup!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22.2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108">
        <p14:pan dir="u"/>
      </p:transition>
    </mc:Choice>
    <mc:Fallback xmlns="">
      <p:transition spd="slow" advTm="12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265595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3339185"/>
            <a:ext cx="6858000" cy="1204912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500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Mathilde"/>
                <a:cs typeface="Mathilde"/>
              </a:rPr>
              <a:t>Please don’t hesitate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741267"/>
            <a:ext cx="6858000" cy="1524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6600" dirty="0">
                <a:solidFill>
                  <a:schemeClr val="bg1"/>
                </a:solidFill>
                <a:latin typeface="Roboto Slab Bold"/>
                <a:cs typeface="Roboto Slab Bold"/>
              </a:rPr>
              <a:t>Questions</a:t>
            </a:r>
            <a:endParaRPr lang="en-US" sz="3200" dirty="0">
              <a:solidFill>
                <a:schemeClr val="bg1"/>
              </a:solidFill>
              <a:latin typeface="Mathilde"/>
              <a:cs typeface="Mathilde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8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5408">
        <p14:pan dir="u"/>
      </p:transition>
    </mc:Choice>
    <mc:Fallback xmlns="">
      <p:transition spd="slow" advTm="254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58000" cy="265595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 with branch name - BCYK - black[1]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26" y="576817"/>
            <a:ext cx="4838700" cy="1638300"/>
          </a:xfrm>
          <a:prstGeom prst="rect">
            <a:avLst/>
          </a:prstGeom>
        </p:spPr>
      </p:pic>
      <p:pic>
        <p:nvPicPr>
          <p:cNvPr id="6" name="Picture 5" descr="BC-logo-Foot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033" y="3403365"/>
            <a:ext cx="3653455" cy="96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380">
        <p14:pan dir="u"/>
      </p:transition>
    </mc:Choice>
    <mc:Fallback xmlns="">
      <p:transition spd="slow" advTm="438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"/>
          <a:stretch/>
        </p:blipFill>
        <p:spPr>
          <a:xfrm>
            <a:off x="1" y="439040"/>
            <a:ext cx="6858000" cy="450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4481377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" y="0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290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When children are offered Educational Opportunities 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in Canada’s Second Official Language…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" y="4492345"/>
            <a:ext cx="685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they increase general intelligence, the likelihood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of better grades and improve overall mental health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1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7569">
        <p14:pan dir="u"/>
      </p:transition>
    </mc:Choice>
    <mc:Fallback xmlns="">
      <p:transition spd="slow" advTm="375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OURS-Other-2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368"/>
            <a:ext cx="6858000" cy="45725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-25916" y="4426637"/>
            <a:ext cx="6883916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131" y="4454128"/>
            <a:ext cx="49568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The door is opened for high-paying career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possibilities in Canada and overseas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3290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When children are offered Educational Opportunities 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in Canada’s Second Official Language…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9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7034">
        <p14:pan dir="u"/>
      </p:transition>
    </mc:Choice>
    <mc:Fallback xmlns="">
      <p:transition spd="slow" advTm="17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choolbus, Vehicle, Bus, Girl,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1713" y="1111567"/>
            <a:ext cx="3345379" cy="222202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las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68580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4427897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2209" y="4427897"/>
            <a:ext cx="6053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They join an ever-increasing number of Students in 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BC &amp; Yukon who enjoy these benefits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290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When children are offered Educational Opportunities 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in Canada’s Second Official Language…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125">
        <p14:pan dir="u"/>
      </p:transition>
    </mc:Choice>
    <mc:Fallback xmlns="">
      <p:transition spd="slow" advTm="10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resdefaul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1314"/>
            <a:ext cx="6858000" cy="38576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"/>
            <a:ext cx="6858000" cy="711199"/>
          </a:xfrm>
          <a:prstGeom prst="rect">
            <a:avLst/>
          </a:prstGeom>
          <a:solidFill>
            <a:schemeClr val="accent1">
              <a:alpha val="3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>
                <a:latin typeface="nevis Bold"/>
                <a:cs typeface="nevis Bold"/>
              </a:rPr>
              <a:t>When children are offered Educational Opportunities in Canada’s Second Official Language…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17740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5994" y="4417740"/>
            <a:ext cx="5495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They are introduced to new social and cultural 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perspectives that broaden horizons.  After all</a:t>
            </a:r>
            <a:r>
              <a:rPr lang="is-IS" sz="2000" dirty="0">
                <a:solidFill>
                  <a:srgbClr val="FFFFFF"/>
                </a:solidFill>
                <a:latin typeface="nevis Bold"/>
                <a:cs typeface="nevis Bold"/>
              </a:rPr>
              <a:t>…</a:t>
            </a:r>
            <a:endParaRPr lang="en-CA" sz="2000" dirty="0">
              <a:solidFill>
                <a:srgbClr val="FFFFFF"/>
              </a:solidFill>
              <a:latin typeface="nevis Bold"/>
              <a:cs typeface="nevis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" y="32905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When children are offered Educational Opportunities </a:t>
            </a:r>
          </a:p>
          <a:p>
            <a:pPr algn="ctr"/>
            <a:r>
              <a:rPr lang="en-CA" sz="2000" dirty="0">
                <a:solidFill>
                  <a:srgbClr val="FFFFFF"/>
                </a:solidFill>
                <a:latin typeface="nevis Bold"/>
                <a:cs typeface="nevis Bold"/>
              </a:rPr>
              <a:t>in Canada’s Second Official Language…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8654">
        <p14:pan dir="u"/>
      </p:transition>
    </mc:Choice>
    <mc:Fallback xmlns="">
      <p:transition spd="slow" advTm="8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413677"/>
            <a:ext cx="685800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026" name="Picture 2" descr="http://photos3.meetupstatic.com/photos/event/3/e/d/8/highres_2236088.jpeg"/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904" y="729823"/>
            <a:ext cx="6956786" cy="3683854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5916" y="0"/>
            <a:ext cx="6956786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1180" y="104156"/>
            <a:ext cx="4042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dirty="0">
                <a:solidFill>
                  <a:srgbClr val="FFFFFF"/>
                </a:solidFill>
                <a:latin typeface="nevis Bold"/>
                <a:cs typeface="nevis Bold"/>
              </a:rPr>
              <a:t>It’s a Big (French) World</a:t>
            </a:r>
          </a:p>
        </p:txBody>
      </p:sp>
      <p:sp>
        <p:nvSpPr>
          <p:cNvPr id="2" name="Rectangle 1"/>
          <p:cNvSpPr/>
          <p:nvPr/>
        </p:nvSpPr>
        <p:spPr>
          <a:xfrm>
            <a:off x="639774" y="4413677"/>
            <a:ext cx="55784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321 Million Francophones</a:t>
            </a:r>
          </a:p>
        </p:txBody>
      </p:sp>
      <p:pic>
        <p:nvPicPr>
          <p:cNvPr id="3" name="Audio-8.wav">
            <a:hlinkClick r:id="" action="ppaction://media"/>
            <a:extLst>
              <a:ext uri="{FF2B5EF4-FFF2-40B4-BE49-F238E27FC236}">
                <a16:creationId xmlns:a16="http://schemas.microsoft.com/office/drawing/2014/main" id="{D16F3ED4-EB9A-B312-3560-A76C0760E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9543" y="4382336"/>
            <a:ext cx="632492" cy="64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6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9063">
        <p14:pan dir="u"/>
      </p:transition>
    </mc:Choice>
    <mc:Fallback xmlns="">
      <p:transition spd="slow" advTm="29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OURS-Other-2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408"/>
            <a:ext cx="6843482" cy="45725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2960"/>
            <a:ext cx="6843482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486" y="75294"/>
            <a:ext cx="6741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solidFill>
                  <a:srgbClr val="FFFFFF"/>
                </a:solidFill>
                <a:latin typeface="nevis Bold"/>
                <a:cs typeface="nevis Bold"/>
              </a:rPr>
              <a:t>French is ingrained in our rich history,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60" y="4426637"/>
            <a:ext cx="6843482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004" y="4546686"/>
            <a:ext cx="67419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500" dirty="0">
                <a:solidFill>
                  <a:srgbClr val="FFFFFF"/>
                </a:solidFill>
                <a:latin typeface="nevis Bold"/>
                <a:cs typeface="nevis Bold"/>
              </a:rPr>
              <a:t>our culture today, and our future as a nation…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2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2763">
        <p14:pan dir="u"/>
      </p:transition>
    </mc:Choice>
    <mc:Fallback xmlns="">
      <p:transition spd="slow" advTm="127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330" y="4804946"/>
            <a:ext cx="4310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Source: Canadian Geographic/Stats Canada</a:t>
            </a:r>
          </a:p>
        </p:txBody>
      </p:sp>
      <p:sp>
        <p:nvSpPr>
          <p:cNvPr id="2" name="Rectangle 1"/>
          <p:cNvSpPr/>
          <p:nvPr/>
        </p:nvSpPr>
        <p:spPr>
          <a:xfrm>
            <a:off x="-1" y="716863"/>
            <a:ext cx="6858001" cy="38709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2960"/>
            <a:ext cx="6843482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001" y="28786"/>
            <a:ext cx="674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>
                <a:solidFill>
                  <a:srgbClr val="FFFFFF"/>
                </a:solidFill>
                <a:latin typeface="nevis Bold"/>
                <a:cs typeface="nevis Bold"/>
              </a:rPr>
              <a:t>French is spoken</a:t>
            </a:r>
          </a:p>
        </p:txBody>
      </p:sp>
      <p:sp>
        <p:nvSpPr>
          <p:cNvPr id="9" name="Rectangle 8"/>
          <p:cNvSpPr/>
          <p:nvPr/>
        </p:nvSpPr>
        <p:spPr>
          <a:xfrm>
            <a:off x="-39620" y="4426637"/>
            <a:ext cx="6897620" cy="72982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200" dirty="0">
                <a:solidFill>
                  <a:srgbClr val="FFFFFF"/>
                </a:solidFill>
                <a:latin typeface="nevis Bold"/>
                <a:cs typeface="nevis Bold"/>
              </a:rPr>
              <a:t>From Coast to Coast to Coast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4381500"/>
            <a:ext cx="609600" cy="609600"/>
          </a:xfrm>
          <a:prstGeom prst="rect">
            <a:avLst/>
          </a:prstGeom>
        </p:spPr>
      </p:pic>
      <p:pic>
        <p:nvPicPr>
          <p:cNvPr id="2050" name="Picture 2" descr="map 1 : ">
            <a:extLst>
              <a:ext uri="{FF2B5EF4-FFF2-40B4-BE49-F238E27FC236}">
                <a16:creationId xmlns:a16="http://schemas.microsoft.com/office/drawing/2014/main" id="{793FD113-3BA5-D3FC-CDD4-140BDCFA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53" y="728060"/>
            <a:ext cx="5285772" cy="369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2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10161">
        <p14:pan dir="u"/>
      </p:transition>
    </mc:Choice>
    <mc:Fallback xmlns="">
      <p:transition spd="slow" advTm="10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2.8|1.9|2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.6|6.3|1.7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6.3|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7.6"/>
</p:tagLst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ECC71"/>
      </a:accent1>
      <a:accent2>
        <a:srgbClr val="47A28F"/>
      </a:accent2>
      <a:accent3>
        <a:srgbClr val="35786A"/>
      </a:accent3>
      <a:accent4>
        <a:srgbClr val="5DB7E2"/>
      </a:accent4>
      <a:accent5>
        <a:srgbClr val="2ECC71"/>
      </a:accent5>
      <a:accent6>
        <a:srgbClr val="F79646"/>
      </a:accent6>
      <a:hlink>
        <a:srgbClr val="22B2B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45567</TotalTime>
  <Words>1146</Words>
  <Application>Microsoft Macintosh PowerPoint</Application>
  <PresentationFormat>Custom</PresentationFormat>
  <Paragraphs>195</Paragraphs>
  <Slides>28</Slides>
  <Notes>17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Aleo Light</vt:lpstr>
      <vt:lpstr>Aleo Regular</vt:lpstr>
      <vt:lpstr>Arial</vt:lpstr>
      <vt:lpstr>Calibri</vt:lpstr>
      <vt:lpstr>Calibri Light</vt:lpstr>
      <vt:lpstr>Georgia</vt:lpstr>
      <vt:lpstr>Goudy Old Style</vt:lpstr>
      <vt:lpstr>Mathilde</vt:lpstr>
      <vt:lpstr>nevis Bold</vt:lpstr>
      <vt:lpstr>Roboto Slab Bold</vt:lpstr>
      <vt:lpstr>Roboto Slab Light</vt:lpstr>
      <vt:lpstr>Office Theme</vt:lpstr>
      <vt:lpstr>Custom Design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SO, Please Join Us!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</vt:lpstr>
      <vt:lpstr>PowerPoint Presentation</vt:lpstr>
    </vt:vector>
  </TitlesOfParts>
  <Company>Ergun Kayis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</dc:title>
  <dc:creator>Ergun Kayis</dc:creator>
  <cp:lastModifiedBy>Kar Yan Ng</cp:lastModifiedBy>
  <cp:revision>895</cp:revision>
  <dcterms:created xsi:type="dcterms:W3CDTF">2013-10-19T00:35:00Z</dcterms:created>
  <dcterms:modified xsi:type="dcterms:W3CDTF">2024-05-27T22:49:14Z</dcterms:modified>
</cp:coreProperties>
</file>